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7" r:id="rId26"/>
    <p:sldId id="280" r:id="rId27"/>
    <p:sldId id="281" r:id="rId28"/>
    <p:sldId id="282" r:id="rId29"/>
    <p:sldId id="283" r:id="rId30"/>
    <p:sldId id="284" r:id="rId31"/>
    <p:sldId id="285" r:id="rId32"/>
    <p:sldId id="286" r:id="rId3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31" name="PlaceHolder 2"/>
          <p:cNvSpPr>
            <a:spLocks noGrp="1"/>
          </p:cNvSpPr>
          <p:nvPr>
            <p:ph type="body"/>
          </p:nvPr>
        </p:nvSpPr>
        <p:spPr>
          <a:xfrm>
            <a:off x="609480" y="160452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32" name="PlaceHolder 3"/>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36"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37" name="PlaceHolder 5"/>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39"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40" name="PlaceHolder 3"/>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pic>
        <p:nvPicPr>
          <p:cNvPr id="41" name="Picture 40"/>
          <p:cNvPicPr/>
          <p:nvPr/>
        </p:nvPicPr>
        <p:blipFill>
          <a:blip r:embed="rId2"/>
          <a:stretch/>
        </p:blipFill>
        <p:spPr>
          <a:xfrm>
            <a:off x="3601800" y="1604520"/>
            <a:ext cx="4987440" cy="3977280"/>
          </a:xfrm>
          <a:prstGeom prst="rect">
            <a:avLst/>
          </a:prstGeom>
          <a:ln>
            <a:noFill/>
          </a:ln>
        </p:spPr>
      </p:pic>
      <p:pic>
        <p:nvPicPr>
          <p:cNvPr id="42" name="Picture 41"/>
          <p:cNvPicPr/>
          <p:nvPr/>
        </p:nvPicPr>
        <p:blipFill>
          <a:blip r:embed="rId2"/>
          <a:stretch/>
        </p:blipFill>
        <p:spPr>
          <a:xfrm>
            <a:off x="3601800" y="1604520"/>
            <a:ext cx="498744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5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52"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59"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0" name="PlaceHolder 3"/>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1" name="PlaceHolder 4"/>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63"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69" name="PlaceHolder 4"/>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71" name="PlaceHolder 2"/>
          <p:cNvSpPr>
            <a:spLocks noGrp="1"/>
          </p:cNvSpPr>
          <p:nvPr>
            <p:ph type="body"/>
          </p:nvPr>
        </p:nvSpPr>
        <p:spPr>
          <a:xfrm>
            <a:off x="609480" y="160452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72" name="PlaceHolder 3"/>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77" name="PlaceHolder 5"/>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79"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80" name="PlaceHolder 3"/>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pic>
        <p:nvPicPr>
          <p:cNvPr id="81" name="Picture 80"/>
          <p:cNvPicPr/>
          <p:nvPr/>
        </p:nvPicPr>
        <p:blipFill>
          <a:blip r:embed="rId2"/>
          <a:stretch/>
        </p:blipFill>
        <p:spPr>
          <a:xfrm>
            <a:off x="3601800" y="1604520"/>
            <a:ext cx="4987440" cy="3977280"/>
          </a:xfrm>
          <a:prstGeom prst="rect">
            <a:avLst/>
          </a:prstGeom>
          <a:ln>
            <a:noFill/>
          </a:ln>
        </p:spPr>
      </p:pic>
      <p:pic>
        <p:nvPicPr>
          <p:cNvPr id="82" name="Picture 81"/>
          <p:cNvPicPr/>
          <p:nvPr/>
        </p:nvPicPr>
        <p:blipFill>
          <a:blip r:embed="rId2"/>
          <a:stretch/>
        </p:blipFill>
        <p:spPr>
          <a:xfrm>
            <a:off x="3601800" y="1604520"/>
            <a:ext cx="498744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9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94"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96"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97" name="PlaceHolder 3"/>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2"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02" name="PlaceHolder 3"/>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03" name="PlaceHolder 4"/>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05"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07"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09"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0"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1" name="PlaceHolder 4"/>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13" name="PlaceHolder 2"/>
          <p:cNvSpPr>
            <a:spLocks noGrp="1"/>
          </p:cNvSpPr>
          <p:nvPr>
            <p:ph type="body"/>
          </p:nvPr>
        </p:nvSpPr>
        <p:spPr>
          <a:xfrm>
            <a:off x="609480" y="160452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4" name="PlaceHolder 3"/>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16"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19" name="PlaceHolder 5"/>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22" name="PlaceHolder 3"/>
          <p:cNvSpPr>
            <a:spLocks noGrp="1"/>
          </p:cNvSpPr>
          <p:nvPr>
            <p:ph type="body"/>
          </p:nvPr>
        </p:nvSpPr>
        <p:spPr>
          <a:xfrm>
            <a:off x="609480" y="1604520"/>
            <a:ext cx="1097244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pic>
        <p:nvPicPr>
          <p:cNvPr id="123" name="Picture 122"/>
          <p:cNvPicPr/>
          <p:nvPr/>
        </p:nvPicPr>
        <p:blipFill>
          <a:blip r:embed="rId2"/>
          <a:stretch/>
        </p:blipFill>
        <p:spPr>
          <a:xfrm>
            <a:off x="3601800" y="1604520"/>
            <a:ext cx="4987440" cy="3977280"/>
          </a:xfrm>
          <a:prstGeom prst="rect">
            <a:avLst/>
          </a:prstGeom>
          <a:ln>
            <a:noFill/>
          </a:ln>
        </p:spPr>
      </p:pic>
      <p:pic>
        <p:nvPicPr>
          <p:cNvPr id="124" name="Picture 123"/>
          <p:cNvPicPr/>
          <p:nvPr/>
        </p:nvPicPr>
        <p:blipFill>
          <a:blip r:embed="rId2"/>
          <a:stretch/>
        </p:blipFill>
        <p:spPr>
          <a:xfrm>
            <a:off x="3601800" y="1604520"/>
            <a:ext cx="498744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0" name="PlaceHolder 3"/>
          <p:cNvSpPr>
            <a:spLocks noGrp="1"/>
          </p:cNvSpPr>
          <p:nvPr>
            <p:ph type="body"/>
          </p:nvPr>
        </p:nvSpPr>
        <p:spPr>
          <a:xfrm>
            <a:off x="60948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1" name="PlaceHolder 4"/>
          <p:cNvSpPr>
            <a:spLocks noGrp="1"/>
          </p:cNvSpPr>
          <p:nvPr>
            <p:ph type="body"/>
          </p:nvPr>
        </p:nvSpPr>
        <p:spPr>
          <a:xfrm>
            <a:off x="623196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609480" y="1604520"/>
            <a:ext cx="5354280" cy="397728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5" name="PlaceHolder 4"/>
          <p:cNvSpPr>
            <a:spLocks noGrp="1"/>
          </p:cNvSpPr>
          <p:nvPr>
            <p:ph type="body"/>
          </p:nvPr>
        </p:nvSpPr>
        <p:spPr>
          <a:xfrm>
            <a:off x="6231960" y="368208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endParaRPr lang="en-IN"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
        <p:nvSpPr>
          <p:cNvPr id="29" name="PlaceHolder 4"/>
          <p:cNvSpPr>
            <a:spLocks noGrp="1"/>
          </p:cNvSpPr>
          <p:nvPr>
            <p:ph type="body"/>
          </p:nvPr>
        </p:nvSpPr>
        <p:spPr>
          <a:xfrm>
            <a:off x="609480" y="3682080"/>
            <a:ext cx="10972440" cy="1896840"/>
          </a:xfrm>
          <a:prstGeom prst="rect">
            <a:avLst/>
          </a:prstGeom>
        </p:spPr>
        <p:txBody>
          <a:bodyPr lIns="0" tIns="0" rIns="0" bIns="0"/>
          <a:lstStyle/>
          <a:p>
            <a:endParaRPr lang="en-IN" sz="2000" b="0" strike="noStrike" spc="-1">
              <a:solidFill>
                <a:srgbClr val="40404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hidden="1"/>
          <p:cNvSpPr/>
          <p:nvPr/>
        </p:nvSpPr>
        <p:spPr>
          <a:xfrm>
            <a:off x="0" y="6400800"/>
            <a:ext cx="12191760" cy="456840"/>
          </a:xfrm>
          <a:prstGeom prst="rect">
            <a:avLst/>
          </a:prstGeom>
          <a:solidFill>
            <a:srgbClr val="BD582C"/>
          </a:solidFill>
          <a:ln w="12600">
            <a:noFill/>
          </a:ln>
        </p:spPr>
        <p:style>
          <a:lnRef idx="0">
            <a:scrgbClr r="0" g="0" b="0"/>
          </a:lnRef>
          <a:fillRef idx="0">
            <a:scrgbClr r="0" g="0" b="0"/>
          </a:fillRef>
          <a:effectRef idx="0">
            <a:scrgbClr r="0" g="0" b="0"/>
          </a:effectRef>
          <a:fontRef idx="minor"/>
        </p:style>
      </p:sp>
      <p:sp>
        <p:nvSpPr>
          <p:cNvPr id="10" name="CustomShape 2" hidden="1"/>
          <p:cNvSpPr/>
          <p:nvPr/>
        </p:nvSpPr>
        <p:spPr>
          <a:xfrm>
            <a:off x="0" y="6334200"/>
            <a:ext cx="12191760" cy="65520"/>
          </a:xfrm>
          <a:prstGeom prst="rect">
            <a:avLst/>
          </a:prstGeom>
          <a:solidFill>
            <a:srgbClr val="E48312"/>
          </a:solidFill>
          <a:ln w="12600">
            <a:noFill/>
          </a:ln>
        </p:spPr>
        <p:style>
          <a:lnRef idx="0">
            <a:scrgbClr r="0" g="0" b="0"/>
          </a:lnRef>
          <a:fillRef idx="0">
            <a:scrgbClr r="0" g="0" b="0"/>
          </a:fillRef>
          <a:effectRef idx="0">
            <a:scrgbClr r="0" g="0" b="0"/>
          </a:effectRef>
          <a:fontRef idx="minor"/>
        </p:style>
      </p:sp>
      <p:sp>
        <p:nvSpPr>
          <p:cNvPr id="2" name="Line 3"/>
          <p:cNvSpPr/>
          <p:nvPr/>
        </p:nvSpPr>
        <p:spPr>
          <a:xfrm>
            <a:off x="1193400" y="1737720"/>
            <a:ext cx="9966960" cy="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3" name="CustomShape 4"/>
          <p:cNvSpPr/>
          <p:nvPr/>
        </p:nvSpPr>
        <p:spPr>
          <a:xfrm>
            <a:off x="3240" y="6400800"/>
            <a:ext cx="12188520" cy="456840"/>
          </a:xfrm>
          <a:prstGeom prst="rect">
            <a:avLst/>
          </a:prstGeom>
          <a:solidFill>
            <a:srgbClr val="BD582C"/>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0" y="6334200"/>
            <a:ext cx="12188520" cy="63720"/>
          </a:xfrm>
          <a:prstGeom prst="rect">
            <a:avLst/>
          </a:prstGeom>
          <a:solidFill>
            <a:srgbClr val="E48312"/>
          </a:solidFill>
          <a:ln w="12600">
            <a:noFill/>
          </a:ln>
        </p:spPr>
        <p:style>
          <a:lnRef idx="0">
            <a:scrgbClr r="0" g="0" b="0"/>
          </a:lnRef>
          <a:fillRef idx="0">
            <a:scrgbClr r="0" g="0" b="0"/>
          </a:fillRef>
          <a:effectRef idx="0">
            <a:scrgbClr r="0" g="0" b="0"/>
          </a:effectRef>
          <a:fontRef idx="minor"/>
        </p:style>
      </p:sp>
      <p:sp>
        <p:nvSpPr>
          <p:cNvPr id="5" name="PlaceHolder 6"/>
          <p:cNvSpPr>
            <a:spLocks noGrp="1"/>
          </p:cNvSpPr>
          <p:nvPr>
            <p:ph type="title"/>
          </p:nvPr>
        </p:nvSpPr>
        <p:spPr>
          <a:xfrm>
            <a:off x="1097280" y="758880"/>
            <a:ext cx="10058040" cy="3565800"/>
          </a:xfrm>
          <a:prstGeom prst="rect">
            <a:avLst/>
          </a:prstGeom>
        </p:spPr>
        <p:txBody>
          <a:bodyPr lIns="45720" tIns="45000" rIns="45720" bIns="45000" anchor="b"/>
          <a:lstStyle/>
          <a:p>
            <a:pPr>
              <a:lnSpc>
                <a:spcPct val="100000"/>
              </a:lnSpc>
            </a:pPr>
            <a:r>
              <a:rPr lang="en-IN" sz="8000" b="0" strike="noStrike" spc="-49">
                <a:solidFill>
                  <a:srgbClr val="262626"/>
                </a:solidFill>
                <a:uFill>
                  <a:solidFill>
                    <a:srgbClr val="FFFFFF"/>
                  </a:solidFill>
                </a:uFill>
                <a:latin typeface="Calibri Light"/>
                <a:ea typeface="Calibri Light"/>
              </a:rPr>
              <a:t>Title Text</a:t>
            </a:r>
            <a:endParaRPr lang="en-IN" sz="1800" b="0" strike="noStrike" spc="-1">
              <a:solidFill>
                <a:srgbClr val="000000"/>
              </a:solidFill>
              <a:uFill>
                <a:solidFill>
                  <a:srgbClr val="FFFFFF"/>
                </a:solidFill>
              </a:uFill>
              <a:latin typeface="Calibri"/>
            </a:endParaRPr>
          </a:p>
        </p:txBody>
      </p:sp>
      <p:sp>
        <p:nvSpPr>
          <p:cNvPr id="6" name="PlaceHolder 7"/>
          <p:cNvSpPr>
            <a:spLocks noGrp="1"/>
          </p:cNvSpPr>
          <p:nvPr>
            <p:ph type="body"/>
          </p:nvPr>
        </p:nvSpPr>
        <p:spPr>
          <a:xfrm>
            <a:off x="1100160" y="4455720"/>
            <a:ext cx="10058040" cy="1142640"/>
          </a:xfrm>
          <a:prstGeom prst="rect">
            <a:avLst/>
          </a:prstGeom>
        </p:spPr>
        <p:txBody>
          <a:bodyPr lIns="45720" rIns="45720"/>
          <a:lstStyle/>
          <a:p>
            <a:pPr marL="432000" indent="-324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Click to edit the outline text format</a:t>
            </a:r>
            <a:endParaRPr lang="en-IN" sz="2000" b="0" strike="noStrike" spc="-1">
              <a:solidFill>
                <a:srgbClr val="404040"/>
              </a:solidFill>
              <a:uFill>
                <a:solidFill>
                  <a:srgbClr val="FFFFFF"/>
                </a:solidFill>
              </a:uFill>
              <a:latin typeface="Calibri"/>
            </a:endParaRPr>
          </a:p>
          <a:p>
            <a:pPr marL="864000" lvl="1" indent="-324000">
              <a:buClr>
                <a:srgbClr val="000000"/>
              </a:buClr>
              <a:buSzPct val="75000"/>
              <a:buFont typeface="Symbol" charset="2"/>
              <a:buChar char=""/>
            </a:pPr>
            <a:r>
              <a:rPr lang="en-IN" sz="2400" b="0" strike="noStrike" cap="all" spc="199">
                <a:solidFill>
                  <a:srgbClr val="637052"/>
                </a:solidFill>
                <a:uFill>
                  <a:solidFill>
                    <a:srgbClr val="FFFFFF"/>
                  </a:solidFill>
                </a:uFill>
                <a:latin typeface="Calibri Light"/>
                <a:ea typeface="Calibri Light"/>
              </a:rPr>
              <a:t>Second Outline Level</a:t>
            </a:r>
            <a:endParaRPr lang="en-IN" sz="2000" b="0" strike="noStrike" spc="-1">
              <a:solidFill>
                <a:srgbClr val="404040"/>
              </a:solidFill>
              <a:uFill>
                <a:solidFill>
                  <a:srgbClr val="FFFFFF"/>
                </a:solidFill>
              </a:uFill>
              <a:latin typeface="Calibri"/>
            </a:endParaRPr>
          </a:p>
          <a:p>
            <a:pPr marL="1296000" lvl="2" indent="-288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Third Outline Level</a:t>
            </a:r>
            <a:endParaRPr lang="en-IN" sz="2000" b="0" strike="noStrike" spc="-1">
              <a:solidFill>
                <a:srgbClr val="404040"/>
              </a:solidFill>
              <a:uFill>
                <a:solidFill>
                  <a:srgbClr val="FFFFFF"/>
                </a:solidFill>
              </a:uFill>
              <a:latin typeface="Calibri"/>
            </a:endParaRPr>
          </a:p>
          <a:p>
            <a:pPr marL="1728000" lvl="3" indent="-216000">
              <a:buClr>
                <a:srgbClr val="000000"/>
              </a:buClr>
              <a:buSzPct val="75000"/>
              <a:buFont typeface="Symbol" charset="2"/>
              <a:buChar char=""/>
            </a:pPr>
            <a:r>
              <a:rPr lang="en-IN" sz="2400" b="0" strike="noStrike" cap="all" spc="199">
                <a:solidFill>
                  <a:srgbClr val="637052"/>
                </a:solidFill>
                <a:uFill>
                  <a:solidFill>
                    <a:srgbClr val="FFFFFF"/>
                  </a:solidFill>
                </a:uFill>
                <a:latin typeface="Calibri Light"/>
                <a:ea typeface="Calibri Light"/>
              </a:rPr>
              <a:t>Fourth Outline Level</a:t>
            </a:r>
            <a:endParaRPr lang="en-IN" sz="2000" b="0" strike="noStrike" spc="-1">
              <a:solidFill>
                <a:srgbClr val="404040"/>
              </a:solidFill>
              <a:uFill>
                <a:solidFill>
                  <a:srgbClr val="FFFFFF"/>
                </a:solidFill>
              </a:uFill>
              <a:latin typeface="Calibri"/>
            </a:endParaRPr>
          </a:p>
          <a:p>
            <a:pPr marL="2160000" lvl="4"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Fifth Outline Level</a:t>
            </a:r>
            <a:endParaRPr lang="en-IN" sz="2000" b="0" strike="noStrike" spc="-1">
              <a:solidFill>
                <a:srgbClr val="404040"/>
              </a:solidFill>
              <a:uFill>
                <a:solidFill>
                  <a:srgbClr val="FFFFFF"/>
                </a:solidFill>
              </a:uFill>
              <a:latin typeface="Calibri"/>
            </a:endParaRPr>
          </a:p>
          <a:p>
            <a:pPr marL="2592000" lvl="5"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Sixth Outline Level</a:t>
            </a:r>
            <a:endParaRPr lang="en-IN" sz="2000" b="0" strike="noStrike" spc="-1">
              <a:solidFill>
                <a:srgbClr val="404040"/>
              </a:solidFill>
              <a:uFill>
                <a:solidFill>
                  <a:srgbClr val="FFFFFF"/>
                </a:solidFill>
              </a:uFill>
              <a:latin typeface="Calibri"/>
            </a:endParaRPr>
          </a:p>
          <a:p>
            <a:pPr marL="3024000" lvl="6"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Seventh Outline LevelBody Level One</a:t>
            </a:r>
            <a:endParaRPr lang="en-IN" sz="2000" b="0" strike="noStrike" spc="-1">
              <a:solidFill>
                <a:srgbClr val="404040"/>
              </a:solidFill>
              <a:uFill>
                <a:solidFill>
                  <a:srgbClr val="FFFFFF"/>
                </a:solidFill>
              </a:uFill>
              <a:latin typeface="Calibri"/>
            </a:endParaRPr>
          </a:p>
          <a:p>
            <a:pPr marL="3456000" lvl="7"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Body Level Two</a:t>
            </a:r>
            <a:endParaRPr lang="en-IN" sz="2000" b="0" strike="noStrike" spc="-1">
              <a:solidFill>
                <a:srgbClr val="404040"/>
              </a:solidFill>
              <a:uFill>
                <a:solidFill>
                  <a:srgbClr val="FFFFFF"/>
                </a:solidFill>
              </a:uFill>
              <a:latin typeface="Calibri"/>
            </a:endParaRPr>
          </a:p>
          <a:p>
            <a:pPr marL="3888000" lvl="8"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Body Level Three</a:t>
            </a:r>
            <a:endParaRPr lang="en-IN" sz="2000" b="0" strike="noStrike" spc="-1">
              <a:solidFill>
                <a:srgbClr val="404040"/>
              </a:solidFill>
              <a:uFill>
                <a:solidFill>
                  <a:srgbClr val="FFFFFF"/>
                </a:solidFill>
              </a:uFill>
              <a:latin typeface="Calibri"/>
            </a:endParaRPr>
          </a:p>
          <a:p>
            <a:pPr marL="4320000" lvl="0"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Body Level Four</a:t>
            </a:r>
            <a:endParaRPr lang="en-IN" sz="2000" b="0" strike="noStrike" spc="-1">
              <a:solidFill>
                <a:srgbClr val="404040"/>
              </a:solidFill>
              <a:uFill>
                <a:solidFill>
                  <a:srgbClr val="FFFFFF"/>
                </a:solidFill>
              </a:uFill>
              <a:latin typeface="Calibri"/>
            </a:endParaRPr>
          </a:p>
          <a:p>
            <a:pPr marL="4320000" lvl="0" indent="-216000">
              <a:buClr>
                <a:srgbClr val="000000"/>
              </a:buClr>
              <a:buSzPct val="45000"/>
              <a:buFont typeface="Wingdings" charset="2"/>
              <a:buChar char=""/>
            </a:pPr>
            <a:r>
              <a:rPr lang="en-IN" sz="2400" b="0" strike="noStrike" cap="all" spc="199">
                <a:solidFill>
                  <a:srgbClr val="637052"/>
                </a:solidFill>
                <a:uFill>
                  <a:solidFill>
                    <a:srgbClr val="FFFFFF"/>
                  </a:solidFill>
                </a:uFill>
                <a:latin typeface="Calibri Light"/>
                <a:ea typeface="Calibri Light"/>
              </a:rPr>
              <a:t>Body Level Five</a:t>
            </a:r>
            <a:endParaRPr lang="en-IN" sz="2000" b="0" strike="noStrike" spc="-1">
              <a:solidFill>
                <a:srgbClr val="404040"/>
              </a:solidFill>
              <a:uFill>
                <a:solidFill>
                  <a:srgbClr val="FFFFFF"/>
                </a:solidFill>
              </a:uFill>
              <a:latin typeface="Calibri"/>
            </a:endParaRPr>
          </a:p>
        </p:txBody>
      </p:sp>
      <p:sp>
        <p:nvSpPr>
          <p:cNvPr id="7" name="Line 8"/>
          <p:cNvSpPr/>
          <p:nvPr/>
        </p:nvSpPr>
        <p:spPr>
          <a:xfrm>
            <a:off x="1207440" y="4343400"/>
            <a:ext cx="9875520" cy="36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8" name="PlaceHolder 9"/>
          <p:cNvSpPr>
            <a:spLocks noGrp="1"/>
          </p:cNvSpPr>
          <p:nvPr>
            <p:ph type="sldNum"/>
          </p:nvPr>
        </p:nvSpPr>
        <p:spPr>
          <a:xfrm>
            <a:off x="10975320" y="6526800"/>
            <a:ext cx="236880" cy="230760"/>
          </a:xfrm>
          <a:prstGeom prst="rect">
            <a:avLst/>
          </a:prstGeom>
        </p:spPr>
        <p:txBody>
          <a:bodyPr lIns="45720" tIns="45000" rIns="45720" bIns="45000" anchor="ctr"/>
          <a:lstStyle/>
          <a:p>
            <a:pPr algn="r">
              <a:lnSpc>
                <a:spcPct val="100000"/>
              </a:lnSpc>
            </a:pPr>
            <a:fld id="{6B02273E-02B8-4795-8D03-A48F8037C01A}" type="slidenum">
              <a:rPr lang="en-IN" sz="1000" b="0" strike="noStrike" spc="-1">
                <a:solidFill>
                  <a:srgbClr val="FFFFFF"/>
                </a:solidFill>
                <a:uFill>
                  <a:solidFill>
                    <a:srgbClr val="FFFFFF"/>
                  </a:solidFill>
                </a:uFill>
                <a:latin typeface="Calibri"/>
                <a:ea typeface="Calibri"/>
              </a:rPr>
              <a:t>‹#›</a:t>
            </a:fld>
            <a:endParaRPr lang="en-IN" sz="10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00800"/>
            <a:ext cx="12191760" cy="456840"/>
          </a:xfrm>
          <a:prstGeom prst="rect">
            <a:avLst/>
          </a:prstGeom>
          <a:solidFill>
            <a:srgbClr val="BD582C"/>
          </a:solidFill>
          <a:ln w="12600">
            <a:noFill/>
          </a:ln>
        </p:spPr>
        <p:style>
          <a:lnRef idx="0">
            <a:scrgbClr r="0" g="0" b="0"/>
          </a:lnRef>
          <a:fillRef idx="0">
            <a:scrgbClr r="0" g="0" b="0"/>
          </a:fillRef>
          <a:effectRef idx="0">
            <a:scrgbClr r="0" g="0" b="0"/>
          </a:effectRef>
          <a:fontRef idx="minor"/>
        </p:style>
      </p:sp>
      <p:sp>
        <p:nvSpPr>
          <p:cNvPr id="44" name="CustomShape 2"/>
          <p:cNvSpPr/>
          <p:nvPr/>
        </p:nvSpPr>
        <p:spPr>
          <a:xfrm>
            <a:off x="0" y="6334200"/>
            <a:ext cx="12191760" cy="65520"/>
          </a:xfrm>
          <a:prstGeom prst="rect">
            <a:avLst/>
          </a:prstGeom>
          <a:solidFill>
            <a:srgbClr val="E48312"/>
          </a:solidFill>
          <a:ln w="12600">
            <a:noFill/>
          </a:ln>
        </p:spPr>
        <p:style>
          <a:lnRef idx="0">
            <a:scrgbClr r="0" g="0" b="0"/>
          </a:lnRef>
          <a:fillRef idx="0">
            <a:scrgbClr r="0" g="0" b="0"/>
          </a:fillRef>
          <a:effectRef idx="0">
            <a:scrgbClr r="0" g="0" b="0"/>
          </a:effectRef>
          <a:fontRef idx="minor"/>
        </p:style>
      </p:sp>
      <p:sp>
        <p:nvSpPr>
          <p:cNvPr id="45" name="Line 3"/>
          <p:cNvSpPr/>
          <p:nvPr/>
        </p:nvSpPr>
        <p:spPr>
          <a:xfrm>
            <a:off x="1193400" y="1737720"/>
            <a:ext cx="9966960" cy="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46" name="PlaceHolder 4"/>
          <p:cNvSpPr>
            <a:spLocks noGrp="1"/>
          </p:cNvSpPr>
          <p:nvPr>
            <p:ph type="title"/>
          </p:nvPr>
        </p:nvSpPr>
        <p:spPr>
          <a:xfrm>
            <a:off x="1097280" y="286560"/>
            <a:ext cx="10058040" cy="1450440"/>
          </a:xfrm>
          <a:prstGeom prst="rect">
            <a:avLst/>
          </a:prstGeom>
        </p:spPr>
        <p:txBody>
          <a:bodyPr lIns="45720" tIns="45000" rIns="45720" bIns="45000" anchor="b"/>
          <a:lstStyle/>
          <a:p>
            <a:pPr>
              <a:lnSpc>
                <a:spcPct val="85000"/>
              </a:lnSpc>
            </a:pPr>
            <a:r>
              <a:rPr lang="en-IN" sz="4800" b="0" strike="noStrike" spc="-49">
                <a:solidFill>
                  <a:srgbClr val="404040"/>
                </a:solidFill>
                <a:uFill>
                  <a:solidFill>
                    <a:srgbClr val="FFFFFF"/>
                  </a:solidFill>
                </a:uFill>
                <a:latin typeface="Calibri Light"/>
                <a:ea typeface="Calibri Light"/>
              </a:rPr>
              <a:t>Title Text</a:t>
            </a:r>
            <a:endParaRPr lang="en-IN" sz="1800" b="0" strike="noStrike" spc="-1">
              <a:solidFill>
                <a:srgbClr val="000000"/>
              </a:solidFill>
              <a:uFill>
                <a:solidFill>
                  <a:srgbClr val="FFFFFF"/>
                </a:solidFill>
              </a:uFill>
              <a:latin typeface="Calibri"/>
            </a:endParaRPr>
          </a:p>
        </p:txBody>
      </p:sp>
      <p:sp>
        <p:nvSpPr>
          <p:cNvPr id="47" name="PlaceHolder 5"/>
          <p:cNvSpPr>
            <a:spLocks noGrp="1"/>
          </p:cNvSpPr>
          <p:nvPr>
            <p:ph type="body"/>
          </p:nvPr>
        </p:nvSpPr>
        <p:spPr>
          <a:xfrm>
            <a:off x="1097280" y="1845720"/>
            <a:ext cx="10058040" cy="4023000"/>
          </a:xfrm>
          <a:prstGeom prst="rect">
            <a:avLst/>
          </a:prstGeom>
        </p:spPr>
        <p:txBody>
          <a:bodyPr lIns="0" tIns="0" rIns="0" bIns="0"/>
          <a:lstStyle/>
          <a:p>
            <a:pPr marL="432000" indent="-324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Click to edit the outline text format</a:t>
            </a:r>
            <a:endParaRPr lang="en-IN" sz="2000" b="0" strike="noStrike" spc="-1">
              <a:solidFill>
                <a:srgbClr val="404040"/>
              </a:solidFill>
              <a:uFill>
                <a:solidFill>
                  <a:srgbClr val="FFFFFF"/>
                </a:solidFill>
              </a:uFill>
              <a:latin typeface="Calibri"/>
            </a:endParaRPr>
          </a:p>
          <a:p>
            <a:pPr marL="864000" lvl="1" indent="-324000">
              <a:buClr>
                <a:srgbClr val="000000"/>
              </a:buClr>
              <a:buSzPct val="75000"/>
              <a:buFont typeface="Symbol" charset="2"/>
              <a:buChar char=""/>
            </a:pPr>
            <a:r>
              <a:rPr lang="en-IN" sz="2000" b="0" strike="noStrike" spc="-1">
                <a:solidFill>
                  <a:srgbClr val="404040"/>
                </a:solidFill>
                <a:uFill>
                  <a:solidFill>
                    <a:srgbClr val="FFFFFF"/>
                  </a:solidFill>
                </a:uFill>
                <a:latin typeface="Calibri"/>
                <a:ea typeface="Calibri"/>
              </a:rPr>
              <a:t>Second Outline Level</a:t>
            </a:r>
            <a:endParaRPr lang="en-IN" sz="2000" b="0" strike="noStrike" spc="-1">
              <a:solidFill>
                <a:srgbClr val="404040"/>
              </a:solidFill>
              <a:uFill>
                <a:solidFill>
                  <a:srgbClr val="FFFFFF"/>
                </a:solidFill>
              </a:uFill>
              <a:latin typeface="Calibri"/>
            </a:endParaRPr>
          </a:p>
          <a:p>
            <a:pPr marL="1296000" lvl="2" indent="-288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Third Outline Level</a:t>
            </a:r>
            <a:endParaRPr lang="en-IN" sz="2000" b="0" strike="noStrike" spc="-1">
              <a:solidFill>
                <a:srgbClr val="404040"/>
              </a:solidFill>
              <a:uFill>
                <a:solidFill>
                  <a:srgbClr val="FFFFFF"/>
                </a:solidFill>
              </a:uFill>
              <a:latin typeface="Calibri"/>
            </a:endParaRPr>
          </a:p>
          <a:p>
            <a:pPr marL="1728000" lvl="3" indent="-216000">
              <a:buClr>
                <a:srgbClr val="000000"/>
              </a:buClr>
              <a:buSzPct val="75000"/>
              <a:buFont typeface="Symbol" charset="2"/>
              <a:buChar char=""/>
            </a:pPr>
            <a:r>
              <a:rPr lang="en-IN" sz="2000" b="0" strike="noStrike" spc="-1">
                <a:solidFill>
                  <a:srgbClr val="404040"/>
                </a:solidFill>
                <a:uFill>
                  <a:solidFill>
                    <a:srgbClr val="FFFFFF"/>
                  </a:solidFill>
                </a:uFill>
                <a:latin typeface="Calibri"/>
                <a:ea typeface="Calibri"/>
              </a:rPr>
              <a:t>Fourth Outline Level</a:t>
            </a:r>
            <a:endParaRPr lang="en-IN" sz="2000" b="0" strike="noStrike" spc="-1">
              <a:solidFill>
                <a:srgbClr val="404040"/>
              </a:solidFill>
              <a:uFill>
                <a:solidFill>
                  <a:srgbClr val="FFFFFF"/>
                </a:solidFill>
              </a:uFill>
              <a:latin typeface="Calibri"/>
            </a:endParaRPr>
          </a:p>
          <a:p>
            <a:pPr marL="2160000" lvl="4"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Fifth Outline Level</a:t>
            </a:r>
            <a:endParaRPr lang="en-IN" sz="2000" b="0" strike="noStrike" spc="-1">
              <a:solidFill>
                <a:srgbClr val="404040"/>
              </a:solidFill>
              <a:uFill>
                <a:solidFill>
                  <a:srgbClr val="FFFFFF"/>
                </a:solidFill>
              </a:uFill>
              <a:latin typeface="Calibri"/>
            </a:endParaRPr>
          </a:p>
          <a:p>
            <a:pPr marL="2592000" lvl="5"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Sixth Outline Level</a:t>
            </a:r>
            <a:endParaRPr lang="en-IN" sz="2000" b="0" strike="noStrike" spc="-1">
              <a:solidFill>
                <a:srgbClr val="404040"/>
              </a:solidFill>
              <a:uFill>
                <a:solidFill>
                  <a:srgbClr val="FFFFFF"/>
                </a:solidFill>
              </a:uFill>
              <a:latin typeface="Calibri"/>
            </a:endParaRPr>
          </a:p>
          <a:p>
            <a:pPr marL="3024000" lvl="6"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Seventh Outline LevelBody Level One</a:t>
            </a:r>
            <a:endParaRPr lang="en-IN" sz="2000" b="0" strike="noStrike" spc="-1">
              <a:solidFill>
                <a:srgbClr val="404040"/>
              </a:solidFill>
              <a:uFill>
                <a:solidFill>
                  <a:srgbClr val="FFFFFF"/>
                </a:solidFill>
              </a:uFill>
              <a:latin typeface="Calibri"/>
            </a:endParaRPr>
          </a:p>
          <a:p>
            <a:pPr marL="3456000" lvl="7"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Body Level Two</a:t>
            </a:r>
            <a:endParaRPr lang="en-IN" sz="2000" b="0" strike="noStrike" spc="-1">
              <a:solidFill>
                <a:srgbClr val="404040"/>
              </a:solidFill>
              <a:uFill>
                <a:solidFill>
                  <a:srgbClr val="FFFFFF"/>
                </a:solidFill>
              </a:uFill>
              <a:latin typeface="Calibri"/>
            </a:endParaRPr>
          </a:p>
          <a:p>
            <a:pPr marL="3888000" lvl="8"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Body Level Three</a:t>
            </a:r>
            <a:endParaRPr lang="en-IN" sz="2000" b="0" strike="noStrike" spc="-1">
              <a:solidFill>
                <a:srgbClr val="40404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Body Level Four</a:t>
            </a:r>
            <a:endParaRPr lang="en-IN" sz="2000" b="0" strike="noStrike" spc="-1">
              <a:solidFill>
                <a:srgbClr val="40404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IN" sz="2000" b="0" strike="noStrike" spc="-1">
                <a:solidFill>
                  <a:srgbClr val="404040"/>
                </a:solidFill>
                <a:uFill>
                  <a:solidFill>
                    <a:srgbClr val="FFFFFF"/>
                  </a:solidFill>
                </a:uFill>
                <a:latin typeface="Calibri"/>
                <a:ea typeface="Calibri"/>
              </a:rPr>
              <a:t>Body Level Five</a:t>
            </a:r>
            <a:endParaRPr lang="en-IN" sz="2000" b="0" strike="noStrike" spc="-1">
              <a:solidFill>
                <a:srgbClr val="404040"/>
              </a:solidFill>
              <a:uFill>
                <a:solidFill>
                  <a:srgbClr val="FFFFFF"/>
                </a:solidFill>
              </a:uFill>
              <a:latin typeface="Calibri"/>
            </a:endParaRPr>
          </a:p>
        </p:txBody>
      </p:sp>
      <p:sp>
        <p:nvSpPr>
          <p:cNvPr id="48" name="PlaceHolder 6"/>
          <p:cNvSpPr>
            <a:spLocks noGrp="1"/>
          </p:cNvSpPr>
          <p:nvPr>
            <p:ph type="sldNum"/>
          </p:nvPr>
        </p:nvSpPr>
        <p:spPr>
          <a:xfrm>
            <a:off x="10975320" y="6526800"/>
            <a:ext cx="236880" cy="230760"/>
          </a:xfrm>
          <a:prstGeom prst="rect">
            <a:avLst/>
          </a:prstGeom>
        </p:spPr>
        <p:txBody>
          <a:bodyPr lIns="45720" tIns="45000" rIns="45720" bIns="45000" anchor="ctr"/>
          <a:lstStyle/>
          <a:p>
            <a:pPr algn="r">
              <a:lnSpc>
                <a:spcPct val="100000"/>
              </a:lnSpc>
            </a:pPr>
            <a:fld id="{221DA0C3-1562-45BD-B518-94CDE315EC2D}" type="slidenum">
              <a:rPr lang="en-IN" sz="1000" b="0" strike="noStrike" spc="-1">
                <a:solidFill>
                  <a:srgbClr val="FFFFFF"/>
                </a:solidFill>
                <a:uFill>
                  <a:solidFill>
                    <a:srgbClr val="FFFFFF"/>
                  </a:solidFill>
                </a:uFill>
                <a:latin typeface="Calibri"/>
                <a:ea typeface="Calibri"/>
              </a:rPr>
              <a:t>‹#›</a:t>
            </a:fld>
            <a:endParaRPr lang="en-IN" sz="10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hidden="1"/>
          <p:cNvSpPr/>
          <p:nvPr/>
        </p:nvSpPr>
        <p:spPr>
          <a:xfrm>
            <a:off x="0" y="6400800"/>
            <a:ext cx="12191760" cy="456840"/>
          </a:xfrm>
          <a:prstGeom prst="rect">
            <a:avLst/>
          </a:prstGeom>
          <a:solidFill>
            <a:srgbClr val="BD582C"/>
          </a:solidFill>
          <a:ln w="12600">
            <a:noFill/>
          </a:ln>
        </p:spPr>
        <p:style>
          <a:lnRef idx="0">
            <a:scrgbClr r="0" g="0" b="0"/>
          </a:lnRef>
          <a:fillRef idx="0">
            <a:scrgbClr r="0" g="0" b="0"/>
          </a:fillRef>
          <a:effectRef idx="0">
            <a:scrgbClr r="0" g="0" b="0"/>
          </a:effectRef>
          <a:fontRef idx="minor"/>
        </p:style>
      </p:sp>
      <p:sp>
        <p:nvSpPr>
          <p:cNvPr id="84" name="CustomShape 2" hidden="1"/>
          <p:cNvSpPr/>
          <p:nvPr/>
        </p:nvSpPr>
        <p:spPr>
          <a:xfrm>
            <a:off x="0" y="6334200"/>
            <a:ext cx="12191760" cy="65520"/>
          </a:xfrm>
          <a:prstGeom prst="rect">
            <a:avLst/>
          </a:prstGeom>
          <a:solidFill>
            <a:srgbClr val="E48312"/>
          </a:solidFill>
          <a:ln w="12600">
            <a:noFill/>
          </a:ln>
        </p:spPr>
        <p:style>
          <a:lnRef idx="0">
            <a:scrgbClr r="0" g="0" b="0"/>
          </a:lnRef>
          <a:fillRef idx="0">
            <a:scrgbClr r="0" g="0" b="0"/>
          </a:fillRef>
          <a:effectRef idx="0">
            <a:scrgbClr r="0" g="0" b="0"/>
          </a:effectRef>
          <a:fontRef idx="minor"/>
        </p:style>
      </p:sp>
      <p:sp>
        <p:nvSpPr>
          <p:cNvPr id="85" name="Line 3"/>
          <p:cNvSpPr/>
          <p:nvPr/>
        </p:nvSpPr>
        <p:spPr>
          <a:xfrm>
            <a:off x="1193400" y="1737720"/>
            <a:ext cx="9966960" cy="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86" name="CustomShape 4"/>
          <p:cNvSpPr/>
          <p:nvPr/>
        </p:nvSpPr>
        <p:spPr>
          <a:xfrm>
            <a:off x="3240" y="6400800"/>
            <a:ext cx="12188520" cy="456840"/>
          </a:xfrm>
          <a:prstGeom prst="rect">
            <a:avLst/>
          </a:prstGeom>
          <a:solidFill>
            <a:srgbClr val="BD582C"/>
          </a:solidFill>
          <a:ln w="12600">
            <a:noFill/>
          </a:ln>
        </p:spPr>
        <p:style>
          <a:lnRef idx="0">
            <a:scrgbClr r="0" g="0" b="0"/>
          </a:lnRef>
          <a:fillRef idx="0">
            <a:scrgbClr r="0" g="0" b="0"/>
          </a:fillRef>
          <a:effectRef idx="0">
            <a:scrgbClr r="0" g="0" b="0"/>
          </a:effectRef>
          <a:fontRef idx="minor"/>
        </p:style>
      </p:sp>
      <p:sp>
        <p:nvSpPr>
          <p:cNvPr id="87" name="CustomShape 5"/>
          <p:cNvSpPr/>
          <p:nvPr/>
        </p:nvSpPr>
        <p:spPr>
          <a:xfrm>
            <a:off x="0" y="6334200"/>
            <a:ext cx="12188520" cy="63720"/>
          </a:xfrm>
          <a:prstGeom prst="rect">
            <a:avLst/>
          </a:prstGeom>
          <a:solidFill>
            <a:srgbClr val="E48312"/>
          </a:solidFill>
          <a:ln w="12600">
            <a:noFill/>
          </a:ln>
        </p:spPr>
        <p:style>
          <a:lnRef idx="0">
            <a:scrgbClr r="0" g="0" b="0"/>
          </a:lnRef>
          <a:fillRef idx="0">
            <a:scrgbClr r="0" g="0" b="0"/>
          </a:fillRef>
          <a:effectRef idx="0">
            <a:scrgbClr r="0" g="0" b="0"/>
          </a:effectRef>
          <a:fontRef idx="minor"/>
        </p:style>
      </p:sp>
      <p:sp>
        <p:nvSpPr>
          <p:cNvPr id="88" name="PlaceHolder 6"/>
          <p:cNvSpPr>
            <a:spLocks noGrp="1"/>
          </p:cNvSpPr>
          <p:nvPr>
            <p:ph type="sldNum"/>
          </p:nvPr>
        </p:nvSpPr>
        <p:spPr>
          <a:xfrm>
            <a:off x="10975320" y="6526800"/>
            <a:ext cx="236880" cy="230760"/>
          </a:xfrm>
          <a:prstGeom prst="rect">
            <a:avLst/>
          </a:prstGeom>
        </p:spPr>
        <p:txBody>
          <a:bodyPr lIns="45720" tIns="45000" rIns="45720" bIns="45000" anchor="ctr"/>
          <a:lstStyle/>
          <a:p>
            <a:pPr algn="r">
              <a:lnSpc>
                <a:spcPct val="100000"/>
              </a:lnSpc>
            </a:pPr>
            <a:fld id="{2D88CC7A-30D1-4B37-9E8F-ED07BD8C6836}" type="slidenum">
              <a:rPr lang="en-IN" sz="1000" b="0" strike="noStrike" spc="-1">
                <a:solidFill>
                  <a:srgbClr val="FFFFFF"/>
                </a:solidFill>
                <a:uFill>
                  <a:solidFill>
                    <a:srgbClr val="FFFFFF"/>
                  </a:solidFill>
                </a:uFill>
                <a:latin typeface="Calibri"/>
                <a:ea typeface="Calibri"/>
              </a:rPr>
              <a:t>‹#›</a:t>
            </a:fld>
            <a:endParaRPr lang="en-IN" sz="1000" b="0" strike="noStrike" spc="-1">
              <a:solidFill>
                <a:srgbClr val="000000"/>
              </a:solidFill>
              <a:uFill>
                <a:solidFill>
                  <a:srgbClr val="FFFFFF"/>
                </a:solidFill>
              </a:uFill>
              <a:latin typeface="Times New Roman"/>
            </a:endParaRPr>
          </a:p>
        </p:txBody>
      </p:sp>
      <p:sp>
        <p:nvSpPr>
          <p:cNvPr id="89" name="PlaceHolder 7"/>
          <p:cNvSpPr>
            <a:spLocks noGrp="1"/>
          </p:cNvSpPr>
          <p:nvPr>
            <p:ph type="title"/>
          </p:nvPr>
        </p:nvSpPr>
        <p:spPr>
          <a:xfrm>
            <a:off x="609480" y="273600"/>
            <a:ext cx="10972440" cy="1144800"/>
          </a:xfrm>
          <a:prstGeom prst="rect">
            <a:avLst/>
          </a:prstGeom>
        </p:spPr>
        <p:txBody>
          <a:bodyPr lIns="0" tIns="0" rIns="0" bIns="0" anchor="ctr"/>
          <a:lstStyle/>
          <a:p>
            <a:r>
              <a:rPr lang="en-IN" sz="1800" b="0" strike="noStrike" spc="-1">
                <a:solidFill>
                  <a:srgbClr val="000000"/>
                </a:solidFill>
                <a:uFill>
                  <a:solidFill>
                    <a:srgbClr val="FFFFFF"/>
                  </a:solidFill>
                </a:uFill>
                <a:latin typeface="Calibri"/>
              </a:rPr>
              <a:t>Click to edit the title text format</a:t>
            </a:r>
          </a:p>
        </p:txBody>
      </p:sp>
      <p:sp>
        <p:nvSpPr>
          <p:cNvPr id="90" name="PlaceHolder 8"/>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2000" b="0" strike="noStrike" spc="-1">
                <a:solidFill>
                  <a:srgbClr val="40404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IN" sz="2000" b="0" strike="noStrike" spc="-1">
                <a:solidFill>
                  <a:srgbClr val="40404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IN" sz="2000" b="0" strike="noStrike" spc="-1">
                <a:solidFill>
                  <a:srgbClr val="404040"/>
                </a:solidFill>
                <a:uFill>
                  <a:solidFill>
                    <a:srgbClr val="FFFFFF"/>
                  </a:solidFill>
                </a:uFill>
                <a:latin typeface="Calibri"/>
              </a:rPr>
              <a:t>Third Outline Level</a:t>
            </a:r>
          </a:p>
          <a:p>
            <a:pPr marL="1728000" lvl="3" indent="-216000">
              <a:buClr>
                <a:srgbClr val="000000"/>
              </a:buClr>
              <a:buSzPct val="75000"/>
              <a:buFont typeface="Symbol" charset="2"/>
              <a:buChar char=""/>
            </a:pPr>
            <a:r>
              <a:rPr lang="en-IN" sz="2000" b="0" strike="noStrike" spc="-1">
                <a:solidFill>
                  <a:srgbClr val="40404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IN" sz="2000" b="0" strike="noStrike" spc="-1">
                <a:solidFill>
                  <a:srgbClr val="40404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Porter%20Stemming%20Algorithm.doc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www.telegraph.co.uk/cars/news/emissions-scandal-do-you-own-one-of-the-worst-performing-cars/" TargetMode="External"/><Relationship Id="rId4" Type="http://schemas.openxmlformats.org/officeDocument/2006/relationships/hyperlink" Target="http://snowball.tartarus.org/algorithms/porter/stemmer.html" TargetMode="External"/><Relationship Id="rId1" Type="http://schemas.openxmlformats.org/officeDocument/2006/relationships/slideLayout" Target="../slideLayouts/slideLayout15.xml"/><Relationship Id="rId2" Type="http://schemas.openxmlformats.org/officeDocument/2006/relationships/hyperlink" Target="http://ieeexplore.ieee.org/abstract/document/7128942/?reload=tr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bas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956240" y="908640"/>
            <a:ext cx="8269560" cy="1409400"/>
          </a:xfrm>
          <a:prstGeom prst="rect">
            <a:avLst/>
          </a:prstGeom>
          <a:noFill/>
          <a:ln w="12600">
            <a:noFill/>
          </a:ln>
        </p:spPr>
        <p:txBody>
          <a:bodyPr lIns="45720" tIns="45000" rIns="45720" bIns="45000" anchor="b"/>
          <a:lstStyle/>
          <a:p>
            <a:pPr algn="ctr">
              <a:lnSpc>
                <a:spcPct val="100000"/>
              </a:lnSpc>
            </a:pPr>
            <a:r>
              <a:rPr lang="en-IN" sz="3200" b="0" u="sng" strike="noStrike" spc="-97">
                <a:solidFill>
                  <a:srgbClr val="AB620D"/>
                </a:solidFill>
                <a:uFill>
                  <a:solidFill>
                    <a:srgbClr val="FFFFFF"/>
                  </a:solidFill>
                </a:uFill>
                <a:latin typeface="Calibri Light"/>
                <a:ea typeface="Calibri Light"/>
              </a:rPr>
              <a:t>Sentimental Analysis on Consumer Reviews in Automobile Industry based on Linguistic Algorithms</a:t>
            </a:r>
            <a:endParaRPr lang="en-IN" sz="1800" b="0" strike="noStrike" spc="-1">
              <a:solidFill>
                <a:srgbClr val="000000"/>
              </a:solidFill>
              <a:uFill>
                <a:solidFill>
                  <a:srgbClr val="FFFFFF"/>
                </a:solidFill>
              </a:uFill>
              <a:latin typeface="Calibri"/>
            </a:endParaRPr>
          </a:p>
        </p:txBody>
      </p:sp>
      <p:sp>
        <p:nvSpPr>
          <p:cNvPr id="126" name="TextShape 2"/>
          <p:cNvSpPr txBox="1"/>
          <p:nvPr/>
        </p:nvSpPr>
        <p:spPr>
          <a:xfrm>
            <a:off x="1746360" y="3086280"/>
            <a:ext cx="8136000" cy="2880000"/>
          </a:xfrm>
          <a:prstGeom prst="rect">
            <a:avLst/>
          </a:prstGeom>
          <a:noFill/>
          <a:ln w="12600">
            <a:noFill/>
          </a:ln>
        </p:spPr>
        <p:txBody>
          <a:bodyPr lIns="0" tIns="0" rIns="0" bIns="0"/>
          <a:lstStyle/>
          <a:p>
            <a:pPr marL="91440" indent="-91080" algn="ctr">
              <a:lnSpc>
                <a:spcPct val="72000"/>
              </a:lnSpc>
              <a:buClr>
                <a:srgbClr val="E48312"/>
              </a:buClr>
              <a:buFont typeface="Trebuchet MS"/>
              <a:buChar char=" "/>
            </a:pPr>
            <a:r>
              <a:rPr lang="en-IN" sz="1779" b="0" strike="noStrike" spc="80">
                <a:solidFill>
                  <a:srgbClr val="FF0000"/>
                </a:solidFill>
                <a:uFill>
                  <a:solidFill>
                    <a:srgbClr val="FFFFFF"/>
                  </a:solidFill>
                </a:uFill>
                <a:latin typeface="Calibri"/>
                <a:ea typeface="Calibri"/>
              </a:rPr>
              <a:t>PROJECT GUIDE</a:t>
            </a:r>
            <a:endParaRPr lang="en-IN" sz="3200" b="0" strike="noStrike" spc="-1">
              <a:solidFill>
                <a:srgbClr val="000000"/>
              </a:solidFill>
              <a:uFill>
                <a:solidFill>
                  <a:srgbClr val="FFFFFF"/>
                </a:solidFill>
              </a:uFill>
              <a:latin typeface="Arial"/>
            </a:endParaRPr>
          </a:p>
          <a:p>
            <a:pPr marL="91440" indent="-91080" algn="ctr">
              <a:lnSpc>
                <a:spcPct val="72000"/>
              </a:lnSpc>
              <a:buClr>
                <a:srgbClr val="E48312"/>
              </a:buClr>
              <a:buFont typeface="Trebuchet MS"/>
              <a:buChar char=" "/>
            </a:pPr>
            <a:r>
              <a:rPr lang="en-IN" sz="1779" b="0" strike="noStrike" spc="80">
                <a:solidFill>
                  <a:srgbClr val="404040"/>
                </a:solidFill>
                <a:uFill>
                  <a:solidFill>
                    <a:srgbClr val="FFFFFF"/>
                  </a:solidFill>
                </a:uFill>
                <a:latin typeface="Calibri"/>
                <a:ea typeface="Calibri"/>
              </a:rPr>
              <a:t> Dr.Lilly Raamesh M.E PhD.,</a:t>
            </a:r>
            <a:endParaRPr lang="en-IN" sz="3200" b="0" strike="noStrike" spc="-1">
              <a:solidFill>
                <a:srgbClr val="000000"/>
              </a:solidFill>
              <a:uFill>
                <a:solidFill>
                  <a:srgbClr val="FFFFFF"/>
                </a:solidFill>
              </a:uFill>
              <a:latin typeface="Arial"/>
            </a:endParaRPr>
          </a:p>
          <a:p>
            <a:pPr marL="91440" indent="-91080" algn="ctr">
              <a:lnSpc>
                <a:spcPct val="72000"/>
              </a:lnSpc>
              <a:buClr>
                <a:srgbClr val="E48312"/>
              </a:buClr>
              <a:buFont typeface="Trebuchet MS"/>
              <a:buChar char=" "/>
            </a:pPr>
            <a:r>
              <a:rPr lang="en-IN" sz="1779" b="0" strike="noStrike" spc="80">
                <a:solidFill>
                  <a:srgbClr val="FF0000"/>
                </a:solidFill>
                <a:uFill>
                  <a:solidFill>
                    <a:srgbClr val="FFFFFF"/>
                  </a:solidFill>
                </a:uFill>
                <a:latin typeface="Calibri"/>
                <a:ea typeface="Calibri"/>
              </a:rPr>
              <a:t>	</a:t>
            </a:r>
            <a:endParaRPr lang="en-IN" sz="3200" b="0" strike="noStrike" spc="-1">
              <a:solidFill>
                <a:srgbClr val="000000"/>
              </a:solidFill>
              <a:uFill>
                <a:solidFill>
                  <a:srgbClr val="FFFFFF"/>
                </a:solidFill>
              </a:uFill>
              <a:latin typeface="Arial"/>
            </a:endParaRPr>
          </a:p>
          <a:p>
            <a:pPr algn="ctr">
              <a:lnSpc>
                <a:spcPct val="72000"/>
              </a:lnSpc>
            </a:pPr>
            <a:endParaRPr lang="en-IN" sz="3200" b="0" strike="noStrike" spc="-1">
              <a:solidFill>
                <a:srgbClr val="000000"/>
              </a:solidFill>
              <a:uFill>
                <a:solidFill>
                  <a:srgbClr val="FFFFFF"/>
                </a:solidFill>
              </a:uFill>
              <a:latin typeface="Arial"/>
            </a:endParaRPr>
          </a:p>
          <a:p>
            <a:pPr algn="ctr">
              <a:lnSpc>
                <a:spcPct val="72000"/>
              </a:lnSpc>
            </a:pPr>
            <a:endParaRPr lang="en-IN" sz="3200" b="0" strike="noStrike" spc="-1">
              <a:solidFill>
                <a:srgbClr val="000000"/>
              </a:solidFill>
              <a:uFill>
                <a:solidFill>
                  <a:srgbClr val="FFFFFF"/>
                </a:solidFill>
              </a:uFill>
              <a:latin typeface="Arial"/>
            </a:endParaRPr>
          </a:p>
          <a:p>
            <a:pPr algn="ctr">
              <a:lnSpc>
                <a:spcPct val="72000"/>
              </a:lnSpc>
            </a:pPr>
            <a:endParaRPr lang="en-IN" sz="3200" b="0" strike="noStrike" spc="-1">
              <a:solidFill>
                <a:srgbClr val="000000"/>
              </a:solidFill>
              <a:uFill>
                <a:solidFill>
                  <a:srgbClr val="FFFFFF"/>
                </a:solidFill>
              </a:uFill>
              <a:latin typeface="Arial"/>
            </a:endParaRPr>
          </a:p>
          <a:p>
            <a:pPr algn="ctr">
              <a:lnSpc>
                <a:spcPct val="72000"/>
              </a:lnSpc>
            </a:pPr>
            <a:endParaRPr lang="en-IN" sz="3200" b="0" strike="noStrike" spc="-1">
              <a:solidFill>
                <a:srgbClr val="000000"/>
              </a:solidFill>
              <a:uFill>
                <a:solidFill>
                  <a:srgbClr val="FFFFFF"/>
                </a:solidFill>
              </a:uFill>
              <a:latin typeface="Arial"/>
            </a:endParaRPr>
          </a:p>
          <a:p>
            <a:pPr marL="91440" indent="-91080" algn="ctr">
              <a:lnSpc>
                <a:spcPct val="72000"/>
              </a:lnSpc>
              <a:buClr>
                <a:srgbClr val="E48312"/>
              </a:buClr>
              <a:buFont typeface="Trebuchet MS"/>
              <a:buChar char=" "/>
            </a:pPr>
            <a:r>
              <a:rPr lang="en-IN" sz="1779" b="0" strike="noStrike" spc="80">
                <a:solidFill>
                  <a:srgbClr val="00B050"/>
                </a:solidFill>
                <a:uFill>
                  <a:solidFill>
                    <a:srgbClr val="FFFFFF"/>
                  </a:solidFill>
                </a:uFill>
                <a:latin typeface="Calibri"/>
                <a:ea typeface="Calibri"/>
              </a:rPr>
              <a:t>MEMBERS</a:t>
            </a:r>
            <a:endParaRPr lang="en-IN" sz="3200" b="0" strike="noStrike" spc="-1">
              <a:solidFill>
                <a:srgbClr val="000000"/>
              </a:solidFill>
              <a:uFill>
                <a:solidFill>
                  <a:srgbClr val="FFFFFF"/>
                </a:solidFill>
              </a:uFill>
              <a:latin typeface="Arial"/>
            </a:endParaRPr>
          </a:p>
          <a:p>
            <a:pPr marL="91440" indent="-91080" algn="ctr">
              <a:lnSpc>
                <a:spcPct val="72000"/>
              </a:lnSpc>
              <a:buClr>
                <a:srgbClr val="E48312"/>
              </a:buClr>
              <a:buFont typeface="Trebuchet MS"/>
              <a:buChar char=" "/>
            </a:pPr>
            <a:r>
              <a:rPr lang="en-IN" sz="1779" b="0" strike="noStrike" spc="80">
                <a:solidFill>
                  <a:srgbClr val="404040"/>
                </a:solidFill>
                <a:uFill>
                  <a:solidFill>
                    <a:srgbClr val="FFFFFF"/>
                  </a:solidFill>
                </a:uFill>
                <a:latin typeface="Calibri"/>
                <a:ea typeface="Calibri"/>
              </a:rPr>
              <a:t>Shriram B.(312313205100)</a:t>
            </a:r>
            <a:endParaRPr lang="en-IN" sz="3200" b="0" strike="noStrike" spc="-1">
              <a:solidFill>
                <a:srgbClr val="000000"/>
              </a:solidFill>
              <a:uFill>
                <a:solidFill>
                  <a:srgbClr val="FFFFFF"/>
                </a:solidFill>
              </a:uFill>
              <a:latin typeface="Arial"/>
            </a:endParaRPr>
          </a:p>
          <a:p>
            <a:pPr marL="91440" indent="-91080" algn="ctr">
              <a:lnSpc>
                <a:spcPct val="72000"/>
              </a:lnSpc>
              <a:buClr>
                <a:srgbClr val="E48312"/>
              </a:buClr>
              <a:buFont typeface="Trebuchet MS"/>
              <a:buChar char=" "/>
            </a:pPr>
            <a:r>
              <a:rPr lang="en-IN" sz="1779" b="0" strike="noStrike" spc="80">
                <a:solidFill>
                  <a:srgbClr val="404040"/>
                </a:solidFill>
                <a:uFill>
                  <a:solidFill>
                    <a:srgbClr val="FFFFFF"/>
                  </a:solidFill>
                </a:uFill>
                <a:latin typeface="Calibri"/>
                <a:ea typeface="Calibri"/>
              </a:rPr>
              <a:t>Tanay Pardeshi(312313205115)</a:t>
            </a:r>
            <a:endParaRPr lang="en-IN" sz="3200" b="0" strike="noStrike" spc="-1">
              <a:solidFill>
                <a:srgbClr val="000000"/>
              </a:solidFill>
              <a:uFill>
                <a:solidFill>
                  <a:srgbClr val="FFFFFF"/>
                </a:solidFill>
              </a:uFill>
              <a:latin typeface="Arial"/>
            </a:endParaRPr>
          </a:p>
        </p:txBody>
      </p:sp>
      <p:sp>
        <p:nvSpPr>
          <p:cNvPr id="127" name="TextShape 3"/>
          <p:cNvSpPr txBox="1"/>
          <p:nvPr/>
        </p:nvSpPr>
        <p:spPr>
          <a:xfrm>
            <a:off x="11664000" y="6481800"/>
            <a:ext cx="4012560" cy="426600"/>
          </a:xfrm>
          <a:prstGeom prst="rect">
            <a:avLst/>
          </a:prstGeom>
          <a:noFill/>
          <a:ln>
            <a:noFill/>
          </a:ln>
        </p:spPr>
        <p:txBody>
          <a:bodyPr lIns="90000" tIns="45000" rIns="90000" bIns="45000"/>
          <a:lstStyle/>
          <a:p>
            <a:fld id="{DD391FCD-A66A-4349-BBED-B75B810A604E}" type="slidenum">
              <a:rPr lang="en-IN" sz="1800" b="0" strike="noStrike" spc="-1">
                <a:solidFill>
                  <a:srgbClr val="000000"/>
                </a:solidFill>
                <a:uFill>
                  <a:solidFill>
                    <a:srgbClr val="FFFFFF"/>
                  </a:solidFill>
                </a:uFill>
                <a:latin typeface="Arial"/>
              </a:rPr>
              <a:t>1</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1154520" y="1892520"/>
            <a:ext cx="10058040" cy="1450440"/>
          </a:xfrm>
          <a:prstGeom prst="rect">
            <a:avLst/>
          </a:prstGeom>
          <a:noFill/>
          <a:ln w="12600">
            <a:noFill/>
          </a:ln>
        </p:spPr>
        <p:txBody>
          <a:bodyPr lIns="45720" tIns="45000" rIns="45720" bIns="45000" anchor="b"/>
          <a:lstStyle/>
          <a:p>
            <a:pPr algn="ctr">
              <a:lnSpc>
                <a:spcPct val="100000"/>
              </a:lnSpc>
            </a:pPr>
            <a:r>
              <a:rPr lang="en-IN" sz="4800" b="0" strike="noStrike" spc="-49">
                <a:solidFill>
                  <a:srgbClr val="404040"/>
                </a:solidFill>
                <a:uFill>
                  <a:solidFill>
                    <a:srgbClr val="FFFFFF"/>
                  </a:solidFill>
                </a:uFill>
                <a:latin typeface="Calibri"/>
                <a:ea typeface="Calibri Light"/>
              </a:rPr>
              <a:t>SYSTEM ARCHITECTURE</a:t>
            </a:r>
            <a:endParaRPr lang="en-IN" sz="1800" b="0" strike="noStrike" spc="-1">
              <a:solidFill>
                <a:srgbClr val="000000"/>
              </a:solidFill>
              <a:uFill>
                <a:solidFill>
                  <a:srgbClr val="FFFFFF"/>
                </a:solidFill>
              </a:uFill>
              <a:latin typeface="Calibri"/>
            </a:endParaRPr>
          </a:p>
        </p:txBody>
      </p:sp>
      <p:sp>
        <p:nvSpPr>
          <p:cNvPr id="151" name="TextShape 2"/>
          <p:cNvSpPr txBox="1"/>
          <p:nvPr/>
        </p:nvSpPr>
        <p:spPr>
          <a:xfrm>
            <a:off x="11664000" y="6482160"/>
            <a:ext cx="4012560" cy="426600"/>
          </a:xfrm>
          <a:prstGeom prst="rect">
            <a:avLst/>
          </a:prstGeom>
          <a:noFill/>
          <a:ln>
            <a:noFill/>
          </a:ln>
        </p:spPr>
        <p:txBody>
          <a:bodyPr lIns="90000" tIns="45000" rIns="90000" bIns="45000"/>
          <a:lstStyle/>
          <a:p>
            <a:fld id="{8BEEA21D-AA5F-40BE-B434-C9D54E504946}" type="slidenum">
              <a:rPr lang="en-IN" sz="1800" b="0" strike="noStrike" spc="-1">
                <a:solidFill>
                  <a:srgbClr val="000000"/>
                </a:solidFill>
                <a:uFill>
                  <a:solidFill>
                    <a:srgbClr val="FFFFFF"/>
                  </a:solidFill>
                </a:uFill>
                <a:latin typeface="Arial"/>
              </a:rPr>
              <a:t>10</a:t>
            </a:fld>
            <a:endParaRPr lang="en-IN" sz="1800" b="0" strike="noStrike" spc="-1">
              <a:solidFill>
                <a:srgbClr val="000000"/>
              </a:solidFill>
              <a:uFill>
                <a:solidFill>
                  <a:srgbClr val="FFFFFF"/>
                </a:solidFill>
              </a:uFill>
              <a:latin typeface="Arial"/>
            </a:endParaRPr>
          </a:p>
        </p:txBody>
      </p:sp>
      <p:sp>
        <p:nvSpPr>
          <p:cNvPr id="152" name="TextShape 3"/>
          <p:cNvSpPr txBox="1"/>
          <p:nvPr/>
        </p:nvSpPr>
        <p:spPr>
          <a:xfrm>
            <a:off x="11664000" y="6482160"/>
            <a:ext cx="4012560" cy="426600"/>
          </a:xfrm>
          <a:prstGeom prst="rect">
            <a:avLst/>
          </a:prstGeom>
          <a:noFill/>
          <a:ln>
            <a:noFill/>
          </a:ln>
        </p:spPr>
        <p:txBody>
          <a:bodyPr lIns="90000" tIns="45000" rIns="90000" bIns="45000"/>
          <a:lstStyle/>
          <a:p>
            <a:fld id="{B4FD5529-7CBB-45B7-A82C-D1F3C833950E}" type="slidenum">
              <a:rPr lang="en-IN" sz="1800" b="0" strike="noStrike" spc="-1">
                <a:solidFill>
                  <a:srgbClr val="000000"/>
                </a:solidFill>
                <a:uFill>
                  <a:solidFill>
                    <a:srgbClr val="FFFFFF"/>
                  </a:solidFill>
                </a:uFill>
                <a:latin typeface="Arial"/>
              </a:rPr>
              <a:t>10</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image1.tif"/>
          <p:cNvPicPr/>
          <p:nvPr/>
        </p:nvPicPr>
        <p:blipFill>
          <a:blip r:embed="rId2"/>
          <a:stretch/>
        </p:blipFill>
        <p:spPr>
          <a:xfrm>
            <a:off x="3384000" y="53280"/>
            <a:ext cx="5888880" cy="6804720"/>
          </a:xfrm>
          <a:prstGeom prst="rect">
            <a:avLst/>
          </a:prstGeom>
          <a:ln w="12600">
            <a:noFill/>
          </a:ln>
        </p:spPr>
      </p:pic>
      <p:sp>
        <p:nvSpPr>
          <p:cNvPr id="154" name="TextShape 1"/>
          <p:cNvSpPr txBox="1"/>
          <p:nvPr/>
        </p:nvSpPr>
        <p:spPr>
          <a:xfrm>
            <a:off x="11664000" y="6482160"/>
            <a:ext cx="4012560" cy="426600"/>
          </a:xfrm>
          <a:prstGeom prst="rect">
            <a:avLst/>
          </a:prstGeom>
          <a:noFill/>
          <a:ln>
            <a:noFill/>
          </a:ln>
        </p:spPr>
        <p:txBody>
          <a:bodyPr lIns="90000" tIns="45000" rIns="90000" bIns="45000"/>
          <a:lstStyle/>
          <a:p>
            <a:fld id="{DB455BF3-F8A7-4792-B652-54B946433AB7}" type="slidenum">
              <a:rPr lang="en-IN" sz="1800" b="0" strike="noStrike" spc="-1">
                <a:solidFill>
                  <a:srgbClr val="000000"/>
                </a:solidFill>
                <a:uFill>
                  <a:solidFill>
                    <a:srgbClr val="FFFFFF"/>
                  </a:solidFill>
                </a:uFill>
                <a:latin typeface="Arial"/>
              </a:rPr>
              <a:t>11</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069280" y="2346120"/>
            <a:ext cx="8385480" cy="822960"/>
          </a:xfrm>
          <a:prstGeom prst="rect">
            <a:avLst/>
          </a:prstGeom>
          <a:noFill/>
          <a:ln w="12600">
            <a:noFill/>
          </a:ln>
        </p:spPr>
        <p:style>
          <a:lnRef idx="0">
            <a:scrgbClr r="0" g="0" b="0"/>
          </a:lnRef>
          <a:fillRef idx="0">
            <a:scrgbClr r="0" g="0" b="0"/>
          </a:fillRef>
          <a:effectRef idx="0">
            <a:scrgbClr r="0" g="0" b="0"/>
          </a:effectRef>
          <a:fontRef idx="minor"/>
        </p:style>
        <p:txBody>
          <a:bodyPr lIns="45720" rIns="45720"/>
          <a:lstStyle/>
          <a:p>
            <a:pPr algn="ctr">
              <a:lnSpc>
                <a:spcPct val="100000"/>
              </a:lnSpc>
            </a:pPr>
            <a:r>
              <a:rPr lang="en-IN" sz="4800" b="0" strike="noStrike" spc="-1">
                <a:solidFill>
                  <a:srgbClr val="000000"/>
                </a:solidFill>
                <a:uFill>
                  <a:solidFill>
                    <a:srgbClr val="FFFFFF"/>
                  </a:solidFill>
                </a:uFill>
                <a:latin typeface="Calibri"/>
                <a:ea typeface="Calibri"/>
              </a:rPr>
              <a:t>UML DIAGRAMS</a:t>
            </a:r>
            <a:endParaRPr lang="en-IN" sz="1800" b="0" strike="noStrike" spc="-1">
              <a:solidFill>
                <a:srgbClr val="000000"/>
              </a:solidFill>
              <a:uFill>
                <a:solidFill>
                  <a:srgbClr val="FFFFFF"/>
                </a:solidFill>
              </a:uFill>
              <a:latin typeface="Arial"/>
            </a:endParaRPr>
          </a:p>
        </p:txBody>
      </p:sp>
      <p:sp>
        <p:nvSpPr>
          <p:cNvPr id="156" name="TextShape 2"/>
          <p:cNvSpPr txBox="1"/>
          <p:nvPr/>
        </p:nvSpPr>
        <p:spPr>
          <a:xfrm>
            <a:off x="11664000" y="6482160"/>
            <a:ext cx="4012560" cy="426600"/>
          </a:xfrm>
          <a:prstGeom prst="rect">
            <a:avLst/>
          </a:prstGeom>
          <a:noFill/>
          <a:ln>
            <a:noFill/>
          </a:ln>
        </p:spPr>
        <p:txBody>
          <a:bodyPr lIns="90000" tIns="45000" rIns="90000" bIns="45000"/>
          <a:lstStyle/>
          <a:p>
            <a:fld id="{544A0381-EAEB-4154-85FC-D3CABA22EC1E}" type="slidenum">
              <a:rPr lang="en-IN" sz="1800" b="0" strike="noStrike" spc="-1">
                <a:solidFill>
                  <a:srgbClr val="000000"/>
                </a:solidFill>
                <a:uFill>
                  <a:solidFill>
                    <a:srgbClr val="FFFFFF"/>
                  </a:solidFill>
                </a:uFill>
                <a:latin typeface="Arial"/>
              </a:rPr>
              <a:t>12</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4875840" y="348840"/>
            <a:ext cx="2327760" cy="366120"/>
          </a:xfrm>
          <a:prstGeom prst="rect">
            <a:avLst/>
          </a:prstGeom>
          <a:noFill/>
          <a:ln w="12600">
            <a:noFill/>
          </a:ln>
        </p:spPr>
        <p:style>
          <a:lnRef idx="0">
            <a:scrgbClr r="0" g="0" b="0"/>
          </a:lnRef>
          <a:fillRef idx="0">
            <a:scrgbClr r="0" g="0" b="0"/>
          </a:fillRef>
          <a:effectRef idx="0">
            <a:scrgbClr r="0" g="0" b="0"/>
          </a:effectRef>
          <a:fontRef idx="minor"/>
        </p:style>
        <p:txBody>
          <a:bodyPr lIns="45720" rIns="45720"/>
          <a:lstStyle/>
          <a:p>
            <a:pPr>
              <a:lnSpc>
                <a:spcPct val="100000"/>
              </a:lnSpc>
            </a:pPr>
            <a:r>
              <a:rPr lang="en-IN" sz="1800" b="0" u="sng" strike="noStrike" spc="-1">
                <a:solidFill>
                  <a:srgbClr val="000000"/>
                </a:solidFill>
                <a:uFill>
                  <a:solidFill>
                    <a:srgbClr val="FFFFFF"/>
                  </a:solidFill>
                </a:uFill>
                <a:latin typeface="Calibri"/>
                <a:ea typeface="Calibri"/>
              </a:rPr>
              <a:t>ACTIVITY DIAGRAM</a:t>
            </a:r>
            <a:endParaRPr lang="en-IN" sz="1800" b="0" strike="noStrike" spc="-1">
              <a:solidFill>
                <a:srgbClr val="000000"/>
              </a:solidFill>
              <a:uFill>
                <a:solidFill>
                  <a:srgbClr val="FFFFFF"/>
                </a:solidFill>
              </a:uFill>
              <a:latin typeface="Arial"/>
            </a:endParaRPr>
          </a:p>
        </p:txBody>
      </p:sp>
      <p:pic>
        <p:nvPicPr>
          <p:cNvPr id="158" name="Picture 4"/>
          <p:cNvPicPr/>
          <p:nvPr/>
        </p:nvPicPr>
        <p:blipFill>
          <a:blip r:embed="rId2"/>
          <a:stretch/>
        </p:blipFill>
        <p:spPr>
          <a:xfrm>
            <a:off x="1251360" y="718200"/>
            <a:ext cx="9023608" cy="5369779"/>
          </a:xfrm>
          <a:prstGeom prst="rect">
            <a:avLst/>
          </a:prstGeom>
          <a:ln>
            <a:noFill/>
          </a:ln>
        </p:spPr>
      </p:pic>
      <p:sp>
        <p:nvSpPr>
          <p:cNvPr id="159" name="TextShape 2"/>
          <p:cNvSpPr txBox="1"/>
          <p:nvPr/>
        </p:nvSpPr>
        <p:spPr>
          <a:xfrm>
            <a:off x="11664000" y="6482160"/>
            <a:ext cx="4012560" cy="426600"/>
          </a:xfrm>
          <a:prstGeom prst="rect">
            <a:avLst/>
          </a:prstGeom>
          <a:noFill/>
          <a:ln>
            <a:noFill/>
          </a:ln>
        </p:spPr>
        <p:txBody>
          <a:bodyPr lIns="90000" tIns="45000" rIns="90000" bIns="45000"/>
          <a:lstStyle/>
          <a:p>
            <a:fld id="{A6420F20-129F-4054-9CEC-1AFBF7D59DDB}" type="slidenum">
              <a:rPr lang="en-IN" sz="1800" b="0" strike="noStrike" spc="-1">
                <a:solidFill>
                  <a:srgbClr val="000000"/>
                </a:solidFill>
                <a:uFill>
                  <a:solidFill>
                    <a:srgbClr val="FFFFFF"/>
                  </a:solidFill>
                </a:uFill>
                <a:latin typeface="Arial"/>
              </a:rPr>
              <a:t>13</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4780800" y="974596"/>
            <a:ext cx="2630160" cy="366120"/>
          </a:xfrm>
          <a:prstGeom prst="rect">
            <a:avLst/>
          </a:prstGeom>
          <a:noFill/>
          <a:ln w="12600">
            <a:noFill/>
          </a:ln>
        </p:spPr>
        <p:style>
          <a:lnRef idx="0">
            <a:scrgbClr r="0" g="0" b="0"/>
          </a:lnRef>
          <a:fillRef idx="0">
            <a:scrgbClr r="0" g="0" b="0"/>
          </a:fillRef>
          <a:effectRef idx="0">
            <a:scrgbClr r="0" g="0" b="0"/>
          </a:effectRef>
          <a:fontRef idx="minor"/>
        </p:style>
        <p:txBody>
          <a:bodyPr wrap="none" lIns="45720" rIns="45720"/>
          <a:lstStyle/>
          <a:p>
            <a:pPr>
              <a:lnSpc>
                <a:spcPct val="100000"/>
              </a:lnSpc>
            </a:pPr>
            <a:r>
              <a:rPr lang="en-IN" sz="1800" b="0" u="sng" strike="noStrike" spc="-1">
                <a:solidFill>
                  <a:srgbClr val="000000"/>
                </a:solidFill>
                <a:uFill>
                  <a:solidFill>
                    <a:srgbClr val="FFFFFF"/>
                  </a:solidFill>
                </a:uFill>
                <a:latin typeface="Calibri"/>
                <a:ea typeface="Calibri"/>
              </a:rPr>
              <a:t>DATA FLOW DIAGRAM </a:t>
            </a:r>
            <a:endParaRPr lang="en-IN" sz="1800" b="0" strike="noStrike" spc="-1">
              <a:solidFill>
                <a:srgbClr val="000000"/>
              </a:solidFill>
              <a:uFill>
                <a:solidFill>
                  <a:srgbClr val="FFFFFF"/>
                </a:solidFill>
              </a:uFill>
              <a:latin typeface="Arial"/>
            </a:endParaRPr>
          </a:p>
        </p:txBody>
      </p:sp>
      <p:pic>
        <p:nvPicPr>
          <p:cNvPr id="161" name="Picture 2"/>
          <p:cNvPicPr/>
          <p:nvPr/>
        </p:nvPicPr>
        <p:blipFill>
          <a:blip r:embed="rId2"/>
          <a:stretch/>
        </p:blipFill>
        <p:spPr>
          <a:xfrm>
            <a:off x="3056022" y="1925053"/>
            <a:ext cx="5892527" cy="4281840"/>
          </a:xfrm>
          <a:prstGeom prst="rect">
            <a:avLst/>
          </a:prstGeom>
          <a:ln>
            <a:noFill/>
          </a:ln>
        </p:spPr>
      </p:pic>
      <p:sp>
        <p:nvSpPr>
          <p:cNvPr id="162" name="TextShape 2"/>
          <p:cNvSpPr txBox="1"/>
          <p:nvPr/>
        </p:nvSpPr>
        <p:spPr>
          <a:xfrm>
            <a:off x="11664000" y="6482160"/>
            <a:ext cx="4012560" cy="426600"/>
          </a:xfrm>
          <a:prstGeom prst="rect">
            <a:avLst/>
          </a:prstGeom>
          <a:noFill/>
          <a:ln>
            <a:noFill/>
          </a:ln>
        </p:spPr>
        <p:txBody>
          <a:bodyPr lIns="90000" tIns="45000" rIns="90000" bIns="45000"/>
          <a:lstStyle/>
          <a:p>
            <a:fld id="{7BCD3608-1E7D-4DB9-87AC-9CF1F31C1FE0}" type="slidenum">
              <a:rPr lang="en-IN" sz="1800" b="0" strike="noStrike" spc="-1">
                <a:solidFill>
                  <a:srgbClr val="000000"/>
                </a:solidFill>
                <a:uFill>
                  <a:solidFill>
                    <a:srgbClr val="FFFFFF"/>
                  </a:solidFill>
                </a:uFill>
                <a:latin typeface="Arial"/>
              </a:rPr>
              <a:t>14</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609480" y="273600"/>
            <a:ext cx="10972440" cy="1144800"/>
          </a:xfrm>
          <a:prstGeom prst="rect">
            <a:avLst/>
          </a:prstGeom>
          <a:noFill/>
          <a:ln>
            <a:noFill/>
          </a:ln>
        </p:spPr>
        <p:txBody>
          <a:bodyPr lIns="0" tIns="0" rIns="0" bIns="0" anchor="ctr"/>
          <a:lstStyle/>
          <a:p>
            <a:pPr algn="ctr"/>
            <a:r>
              <a:rPr lang="en-IN" sz="2400" b="0" u="sng" strike="noStrike" spc="-1">
                <a:solidFill>
                  <a:srgbClr val="000000"/>
                </a:solidFill>
                <a:uFill>
                  <a:solidFill>
                    <a:srgbClr val="FFFFFF"/>
                  </a:solidFill>
                </a:uFill>
                <a:latin typeface="Calibri"/>
              </a:rPr>
              <a:t>USE CASE DIAGRAM</a:t>
            </a:r>
            <a:endParaRPr lang="en-IN" sz="1800" b="0" strike="noStrike" spc="-1">
              <a:solidFill>
                <a:srgbClr val="000000"/>
              </a:solidFill>
              <a:uFill>
                <a:solidFill>
                  <a:srgbClr val="FFFFFF"/>
                </a:solidFill>
              </a:uFill>
              <a:latin typeface="Calibri"/>
            </a:endParaRPr>
          </a:p>
        </p:txBody>
      </p:sp>
      <p:pic>
        <p:nvPicPr>
          <p:cNvPr id="164" name="Picture 163"/>
          <p:cNvPicPr/>
          <p:nvPr/>
        </p:nvPicPr>
        <p:blipFill>
          <a:blip r:embed="rId2"/>
          <a:stretch/>
        </p:blipFill>
        <p:spPr>
          <a:xfrm>
            <a:off x="3439620" y="1834257"/>
            <a:ext cx="5312160" cy="4214880"/>
          </a:xfrm>
          <a:prstGeom prst="rect">
            <a:avLst/>
          </a:prstGeom>
          <a:ln>
            <a:noFill/>
          </a:ln>
        </p:spPr>
      </p:pic>
      <p:sp>
        <p:nvSpPr>
          <p:cNvPr id="165" name="TextShape 2"/>
          <p:cNvSpPr txBox="1"/>
          <p:nvPr/>
        </p:nvSpPr>
        <p:spPr>
          <a:xfrm>
            <a:off x="11664000" y="6482160"/>
            <a:ext cx="4012560" cy="426600"/>
          </a:xfrm>
          <a:prstGeom prst="rect">
            <a:avLst/>
          </a:prstGeom>
          <a:noFill/>
          <a:ln>
            <a:noFill/>
          </a:ln>
        </p:spPr>
        <p:txBody>
          <a:bodyPr lIns="90000" tIns="45000" rIns="90000" bIns="45000"/>
          <a:lstStyle/>
          <a:p>
            <a:fld id="{B7078DD9-E4FF-44F6-A357-2FB1F7FE663C}" type="slidenum">
              <a:rPr lang="en-IN" sz="1800" b="0" strike="noStrike" spc="-1">
                <a:solidFill>
                  <a:srgbClr val="000000"/>
                </a:solidFill>
                <a:uFill>
                  <a:solidFill>
                    <a:srgbClr val="FFFFFF"/>
                  </a:solidFill>
                </a:uFill>
                <a:latin typeface="Arial"/>
              </a:rPr>
              <a:t>15</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609480" y="273600"/>
            <a:ext cx="10972440" cy="1144800"/>
          </a:xfrm>
          <a:prstGeom prst="rect">
            <a:avLst/>
          </a:prstGeom>
          <a:noFill/>
          <a:ln>
            <a:noFill/>
          </a:ln>
        </p:spPr>
        <p:txBody>
          <a:bodyPr lIns="0" tIns="0" rIns="0" bIns="0" anchor="ctr"/>
          <a:lstStyle/>
          <a:p>
            <a:pPr algn="ctr"/>
            <a:r>
              <a:rPr lang="en-IN" sz="2200" b="0" u="sng" strike="noStrike" spc="-1">
                <a:solidFill>
                  <a:srgbClr val="000000"/>
                </a:solidFill>
                <a:uFill>
                  <a:solidFill>
                    <a:srgbClr val="FFFFFF"/>
                  </a:solidFill>
                </a:uFill>
                <a:latin typeface="Calibri"/>
              </a:rPr>
              <a:t>COLLABORATION DIAGRAM</a:t>
            </a:r>
            <a:endParaRPr lang="en-IN" sz="1800" b="0" strike="noStrike" spc="-1">
              <a:solidFill>
                <a:srgbClr val="000000"/>
              </a:solidFill>
              <a:uFill>
                <a:solidFill>
                  <a:srgbClr val="FFFFFF"/>
                </a:solidFill>
              </a:uFill>
              <a:latin typeface="Calibri"/>
            </a:endParaRPr>
          </a:p>
        </p:txBody>
      </p:sp>
      <p:pic>
        <p:nvPicPr>
          <p:cNvPr id="167" name="Picture 166"/>
          <p:cNvPicPr/>
          <p:nvPr/>
        </p:nvPicPr>
        <p:blipFill>
          <a:blip r:embed="rId2"/>
          <a:stretch/>
        </p:blipFill>
        <p:spPr>
          <a:xfrm>
            <a:off x="3267720" y="1883160"/>
            <a:ext cx="6164280" cy="3444840"/>
          </a:xfrm>
          <a:prstGeom prst="rect">
            <a:avLst/>
          </a:prstGeom>
          <a:ln>
            <a:noFill/>
          </a:ln>
        </p:spPr>
      </p:pic>
      <p:sp>
        <p:nvSpPr>
          <p:cNvPr id="168" name="TextShape 2"/>
          <p:cNvSpPr txBox="1"/>
          <p:nvPr/>
        </p:nvSpPr>
        <p:spPr>
          <a:xfrm>
            <a:off x="11664000" y="6482160"/>
            <a:ext cx="4012560" cy="426600"/>
          </a:xfrm>
          <a:prstGeom prst="rect">
            <a:avLst/>
          </a:prstGeom>
          <a:noFill/>
          <a:ln>
            <a:noFill/>
          </a:ln>
        </p:spPr>
        <p:txBody>
          <a:bodyPr lIns="90000" tIns="45000" rIns="90000" bIns="45000"/>
          <a:lstStyle/>
          <a:p>
            <a:fld id="{76E0981B-1D8D-4CE4-8213-FEEFC4D7B62B}" type="slidenum">
              <a:rPr lang="en-IN" sz="1800" b="0" strike="noStrike" spc="-1">
                <a:solidFill>
                  <a:srgbClr val="000000"/>
                </a:solidFill>
                <a:uFill>
                  <a:solidFill>
                    <a:srgbClr val="FFFFFF"/>
                  </a:solidFill>
                </a:uFill>
                <a:latin typeface="Arial"/>
              </a:rPr>
              <a:t>16</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691560" y="718769"/>
            <a:ext cx="10972440" cy="1144800"/>
          </a:xfrm>
          <a:prstGeom prst="rect">
            <a:avLst/>
          </a:prstGeom>
          <a:noFill/>
          <a:ln>
            <a:noFill/>
          </a:ln>
        </p:spPr>
        <p:txBody>
          <a:bodyPr lIns="0" tIns="0" rIns="0" bIns="0" anchor="ctr"/>
          <a:lstStyle/>
          <a:p>
            <a:pPr algn="ctr"/>
            <a:r>
              <a:rPr lang="en-IN" sz="2200" b="0" u="sng" strike="noStrike" spc="-1">
                <a:solidFill>
                  <a:srgbClr val="000000"/>
                </a:solidFill>
                <a:uFill>
                  <a:solidFill>
                    <a:srgbClr val="FFFFFF"/>
                  </a:solidFill>
                </a:uFill>
                <a:latin typeface="Calibri"/>
              </a:rPr>
              <a:t>SEQUENCE DIAGRAM</a:t>
            </a:r>
            <a:endParaRPr lang="en-IN" sz="1800" b="0" strike="noStrike" spc="-1">
              <a:solidFill>
                <a:srgbClr val="000000"/>
              </a:solidFill>
              <a:uFill>
                <a:solidFill>
                  <a:srgbClr val="FFFFFF"/>
                </a:solidFill>
              </a:uFill>
              <a:latin typeface="Calibri"/>
            </a:endParaRPr>
          </a:p>
        </p:txBody>
      </p:sp>
      <p:pic>
        <p:nvPicPr>
          <p:cNvPr id="170" name="Picture 169"/>
          <p:cNvPicPr/>
          <p:nvPr/>
        </p:nvPicPr>
        <p:blipFill>
          <a:blip r:embed="rId2"/>
          <a:stretch/>
        </p:blipFill>
        <p:spPr>
          <a:xfrm>
            <a:off x="3549960" y="2060280"/>
            <a:ext cx="5594040" cy="3267720"/>
          </a:xfrm>
          <a:prstGeom prst="rect">
            <a:avLst/>
          </a:prstGeom>
          <a:ln>
            <a:noFill/>
          </a:ln>
        </p:spPr>
      </p:pic>
      <p:sp>
        <p:nvSpPr>
          <p:cNvPr id="171" name="TextShape 2"/>
          <p:cNvSpPr txBox="1"/>
          <p:nvPr/>
        </p:nvSpPr>
        <p:spPr>
          <a:xfrm>
            <a:off x="11664000" y="6482160"/>
            <a:ext cx="4012560" cy="426600"/>
          </a:xfrm>
          <a:prstGeom prst="rect">
            <a:avLst/>
          </a:prstGeom>
          <a:noFill/>
          <a:ln>
            <a:noFill/>
          </a:ln>
        </p:spPr>
        <p:txBody>
          <a:bodyPr lIns="90000" tIns="45000" rIns="90000" bIns="45000"/>
          <a:lstStyle/>
          <a:p>
            <a:fld id="{82DAFADD-C417-4250-955E-B7C848370BDE}" type="slidenum">
              <a:rPr lang="en-IN" sz="1800" b="0" strike="noStrike" spc="-1">
                <a:solidFill>
                  <a:srgbClr val="000000"/>
                </a:solidFill>
                <a:uFill>
                  <a:solidFill>
                    <a:srgbClr val="FFFFFF"/>
                  </a:solidFill>
                </a:uFill>
                <a:latin typeface="Arial"/>
              </a:rPr>
              <a:t>17</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154520" y="1892520"/>
            <a:ext cx="10058040" cy="1450440"/>
          </a:xfrm>
          <a:prstGeom prst="rect">
            <a:avLst/>
          </a:prstGeom>
          <a:noFill/>
          <a:ln w="12600">
            <a:noFill/>
          </a:ln>
        </p:spPr>
        <p:txBody>
          <a:bodyPr lIns="45720" tIns="45000" rIns="45720" bIns="45000" anchor="b"/>
          <a:lstStyle/>
          <a:p>
            <a:pPr algn="ctr">
              <a:lnSpc>
                <a:spcPct val="100000"/>
              </a:lnSpc>
            </a:pPr>
            <a:r>
              <a:rPr lang="en-IN" sz="4800" b="0" strike="noStrike" spc="-49">
                <a:solidFill>
                  <a:srgbClr val="404040"/>
                </a:solidFill>
                <a:uFill>
                  <a:solidFill>
                    <a:srgbClr val="FFFFFF"/>
                  </a:solidFill>
                </a:uFill>
                <a:latin typeface="Calibri"/>
                <a:ea typeface="Calibri Light"/>
              </a:rPr>
              <a:t>MODULES</a:t>
            </a:r>
            <a:endParaRPr lang="en-IN" sz="1800" b="0" strike="noStrike" spc="-1">
              <a:solidFill>
                <a:srgbClr val="000000"/>
              </a:solidFill>
              <a:uFill>
                <a:solidFill>
                  <a:srgbClr val="FFFFFF"/>
                </a:solidFill>
              </a:uFill>
              <a:latin typeface="Calibri"/>
            </a:endParaRPr>
          </a:p>
        </p:txBody>
      </p:sp>
      <p:sp>
        <p:nvSpPr>
          <p:cNvPr id="173" name="TextShape 2"/>
          <p:cNvSpPr txBox="1"/>
          <p:nvPr/>
        </p:nvSpPr>
        <p:spPr>
          <a:xfrm>
            <a:off x="11664000" y="6482160"/>
            <a:ext cx="4012560" cy="426600"/>
          </a:xfrm>
          <a:prstGeom prst="rect">
            <a:avLst/>
          </a:prstGeom>
          <a:noFill/>
          <a:ln>
            <a:noFill/>
          </a:ln>
        </p:spPr>
        <p:txBody>
          <a:bodyPr lIns="90000" tIns="45000" rIns="90000" bIns="45000"/>
          <a:lstStyle/>
          <a:p>
            <a:fld id="{02A860C2-E905-464B-81A8-2539D5890CCB}" type="slidenum">
              <a:rPr lang="en-IN" sz="1800" b="0" strike="noStrike" spc="-1">
                <a:solidFill>
                  <a:srgbClr val="000000"/>
                </a:solidFill>
                <a:uFill>
                  <a:solidFill>
                    <a:srgbClr val="FFFFFF"/>
                  </a:solidFill>
                </a:uFill>
                <a:latin typeface="Arial"/>
              </a:rPr>
              <a:t>18</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097280" y="286560"/>
            <a:ext cx="10058040" cy="1450440"/>
          </a:xfrm>
          <a:prstGeom prst="rect">
            <a:avLst/>
          </a:prstGeom>
          <a:noFill/>
          <a:ln>
            <a:noFill/>
          </a:ln>
        </p:spPr>
        <p:txBody>
          <a:bodyPr lIns="45720" tIns="45000" rIns="45720" bIns="45000" anchor="b"/>
          <a:lstStyle/>
          <a:p>
            <a:pPr>
              <a:lnSpc>
                <a:spcPct val="100000"/>
              </a:lnSpc>
            </a:pPr>
            <a:r>
              <a:rPr lang="en-IN" sz="4800" b="0" strike="noStrike" spc="-97">
                <a:solidFill>
                  <a:srgbClr val="404040"/>
                </a:solidFill>
                <a:uFill>
                  <a:solidFill>
                    <a:srgbClr val="FFFFFF"/>
                  </a:solidFill>
                </a:uFill>
                <a:latin typeface="Calibri Light"/>
                <a:ea typeface="Calibri Light"/>
              </a:rPr>
              <a:t>Data Collection and Cleansing</a:t>
            </a:r>
            <a:endParaRPr lang="en-IN" sz="1800" b="0" strike="noStrike" spc="-1">
              <a:solidFill>
                <a:srgbClr val="000000"/>
              </a:solidFill>
              <a:uFill>
                <a:solidFill>
                  <a:srgbClr val="FFFFFF"/>
                </a:solidFill>
              </a:uFill>
              <a:latin typeface="Calibri"/>
            </a:endParaRPr>
          </a:p>
        </p:txBody>
      </p:sp>
      <p:sp>
        <p:nvSpPr>
          <p:cNvPr id="175" name="TextShape 2"/>
          <p:cNvSpPr txBox="1"/>
          <p:nvPr/>
        </p:nvSpPr>
        <p:spPr>
          <a:xfrm>
            <a:off x="1097280" y="1892160"/>
            <a:ext cx="9798840" cy="3983040"/>
          </a:xfrm>
          <a:prstGeom prst="rect">
            <a:avLst/>
          </a:prstGeom>
          <a:noFill/>
          <a:ln>
            <a:noFill/>
          </a:ln>
        </p:spPr>
        <p:txBody>
          <a:bodyPr lIns="0" tIns="0" rIns="0" bIns="0"/>
          <a:lstStyle/>
          <a:p>
            <a:pPr algn="just"/>
            <a:endParaRPr lang="en-IN" sz="2000" b="0" strike="noStrike" spc="-1" dirty="0">
              <a:solidFill>
                <a:srgbClr val="404040"/>
              </a:solidFill>
              <a:uFill>
                <a:solidFill>
                  <a:srgbClr val="FFFFFF"/>
                </a:solidFill>
              </a:uFill>
              <a:latin typeface="Calibri"/>
            </a:endParaRPr>
          </a:p>
          <a:p>
            <a:pPr marL="404280" lvl="1" indent="-202680" algn="just">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In order to create the training data set we use a RESTful (Representational State Transfer) API for accessing the dataset. RESTful web services are built to work best on the Web</a:t>
            </a:r>
            <a:r>
              <a:rPr lang="en-IN" sz="2000" b="0" strike="noStrike" spc="-1" dirty="0" smtClean="0">
                <a:solidFill>
                  <a:srgbClr val="404040"/>
                </a:solidFill>
                <a:uFill>
                  <a:solidFill>
                    <a:srgbClr val="FFFFFF"/>
                  </a:solidFill>
                </a:uFill>
                <a:latin typeface="Calibri"/>
                <a:ea typeface="Calibri"/>
              </a:rPr>
              <a:t>.</a:t>
            </a:r>
          </a:p>
          <a:p>
            <a:pPr marL="404280" lvl="1" indent="-202680" algn="just">
              <a:lnSpc>
                <a:spcPct val="100000"/>
              </a:lnSpc>
              <a:buClr>
                <a:srgbClr val="E48312"/>
              </a:buClr>
              <a:buFont typeface="Arial"/>
              <a:buChar char="•"/>
            </a:pPr>
            <a:endParaRPr lang="en-IN" sz="2000" spc="-1" dirty="0">
              <a:solidFill>
                <a:srgbClr val="404040"/>
              </a:solidFill>
              <a:uFill>
                <a:solidFill>
                  <a:srgbClr val="FFFFFF"/>
                </a:solidFill>
              </a:uFill>
              <a:latin typeface="Calibri"/>
              <a:ea typeface="Calibri"/>
            </a:endParaRPr>
          </a:p>
          <a:p>
            <a:pPr marL="404280" lvl="1" indent="-202680" algn="just">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 </a:t>
            </a:r>
            <a:r>
              <a:rPr lang="en-IN" sz="2000" b="0" strike="noStrike" spc="-1" dirty="0">
                <a:solidFill>
                  <a:srgbClr val="404040"/>
                </a:solidFill>
                <a:uFill>
                  <a:solidFill>
                    <a:srgbClr val="FFFFFF"/>
                  </a:solidFill>
                </a:uFill>
                <a:latin typeface="Calibri"/>
                <a:ea typeface="Calibri"/>
              </a:rPr>
              <a:t>The dataset is obtained by requesting the RESTful service called Edmunds Data API, obtaining a response and then storing the response in a JSON File</a:t>
            </a:r>
            <a:r>
              <a:rPr lang="en-IN" sz="2000" b="0" strike="noStrike" spc="-1" dirty="0" smtClean="0">
                <a:solidFill>
                  <a:srgbClr val="404040"/>
                </a:solidFill>
                <a:uFill>
                  <a:solidFill>
                    <a:srgbClr val="FFFFFF"/>
                  </a:solidFill>
                </a:uFill>
                <a:latin typeface="Calibri"/>
                <a:ea typeface="Calibri"/>
              </a:rPr>
              <a:t>.</a:t>
            </a:r>
          </a:p>
          <a:p>
            <a:pPr marL="404280" lvl="1" indent="-202680" algn="just">
              <a:lnSpc>
                <a:spcPct val="100000"/>
              </a:lnSpc>
              <a:buClr>
                <a:srgbClr val="E48312"/>
              </a:buClr>
              <a:buFont typeface="Arial"/>
              <a:buChar char="•"/>
            </a:pPr>
            <a:endParaRPr lang="en-IN" sz="2000" b="0" strike="noStrike" spc="-1" dirty="0">
              <a:solidFill>
                <a:srgbClr val="404040"/>
              </a:solidFill>
              <a:uFill>
                <a:solidFill>
                  <a:srgbClr val="FFFFFF"/>
                </a:solidFill>
              </a:uFill>
              <a:latin typeface="Calibri"/>
            </a:endParaRPr>
          </a:p>
          <a:p>
            <a:pPr marL="404280" lvl="1" indent="-202680" algn="just">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The dataset consists of a large number of vehicle makes and of different models and categories. The dataset has to be cleansed in order to match the parameters such as Engine Type, BS4/BS3 Standards etc. </a:t>
            </a:r>
            <a:endParaRPr lang="en-IN" sz="2000" b="0" strike="noStrike" spc="-1" dirty="0" smtClean="0">
              <a:solidFill>
                <a:srgbClr val="404040"/>
              </a:solidFill>
              <a:uFill>
                <a:solidFill>
                  <a:srgbClr val="FFFFFF"/>
                </a:solidFill>
              </a:uFill>
              <a:latin typeface="Calibri"/>
              <a:ea typeface="Calibri"/>
            </a:endParaRPr>
          </a:p>
          <a:p>
            <a:pPr marL="404280" lvl="1" indent="-202680" algn="just">
              <a:lnSpc>
                <a:spcPct val="100000"/>
              </a:lnSpc>
              <a:buClr>
                <a:srgbClr val="E48312"/>
              </a:buClr>
              <a:buFont typeface="Arial"/>
              <a:buChar char="•"/>
            </a:pPr>
            <a:endParaRPr lang="en-IN" sz="2000" spc="-1" dirty="0">
              <a:solidFill>
                <a:srgbClr val="404040"/>
              </a:solidFill>
              <a:uFill>
                <a:solidFill>
                  <a:srgbClr val="FFFFFF"/>
                </a:solidFill>
              </a:uFill>
              <a:latin typeface="Calibri"/>
              <a:ea typeface="Calibri"/>
            </a:endParaRPr>
          </a:p>
          <a:p>
            <a:pPr marL="404280" lvl="1" indent="-202680" algn="just">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The </a:t>
            </a:r>
            <a:r>
              <a:rPr lang="en-IN" sz="2000" b="0" strike="noStrike" spc="-1" dirty="0">
                <a:solidFill>
                  <a:srgbClr val="404040"/>
                </a:solidFill>
                <a:uFill>
                  <a:solidFill>
                    <a:srgbClr val="FFFFFF"/>
                  </a:solidFill>
                </a:uFill>
                <a:latin typeface="Calibri"/>
                <a:ea typeface="Calibri"/>
              </a:rPr>
              <a:t>collected dataset can be stored as standard files or can be converted to </a:t>
            </a:r>
            <a:r>
              <a:rPr lang="en-IN" sz="2000" b="0" strike="noStrike" spc="-1" dirty="0" err="1">
                <a:solidFill>
                  <a:srgbClr val="404040"/>
                </a:solidFill>
                <a:uFill>
                  <a:solidFill>
                    <a:srgbClr val="FFFFFF"/>
                  </a:solidFill>
                </a:uFill>
                <a:latin typeface="Calibri"/>
                <a:ea typeface="Calibri"/>
              </a:rPr>
              <a:t>DataFrames</a:t>
            </a:r>
            <a:r>
              <a:rPr lang="en-IN" sz="2000" b="0" strike="noStrike" spc="-1" dirty="0">
                <a:solidFill>
                  <a:srgbClr val="404040"/>
                </a:solidFill>
                <a:uFill>
                  <a:solidFill>
                    <a:srgbClr val="FFFFFF"/>
                  </a:solidFill>
                </a:uFill>
                <a:latin typeface="Calibri"/>
                <a:ea typeface="Calibri"/>
              </a:rPr>
              <a:t> using libraries such as Python Pandas.</a:t>
            </a:r>
            <a:endParaRPr lang="en-IN" sz="2000" b="0" strike="noStrike" spc="-1" dirty="0">
              <a:solidFill>
                <a:srgbClr val="404040"/>
              </a:solidFill>
              <a:uFill>
                <a:solidFill>
                  <a:srgbClr val="FFFFFF"/>
                </a:solidFill>
              </a:uFill>
              <a:latin typeface="Calibri"/>
            </a:endParaRPr>
          </a:p>
        </p:txBody>
      </p:sp>
      <p:sp>
        <p:nvSpPr>
          <p:cNvPr id="176" name="TextShape 3"/>
          <p:cNvSpPr txBox="1"/>
          <p:nvPr/>
        </p:nvSpPr>
        <p:spPr>
          <a:xfrm>
            <a:off x="11664000" y="6482160"/>
            <a:ext cx="4012560" cy="426600"/>
          </a:xfrm>
          <a:prstGeom prst="rect">
            <a:avLst/>
          </a:prstGeom>
          <a:noFill/>
          <a:ln>
            <a:noFill/>
          </a:ln>
        </p:spPr>
        <p:txBody>
          <a:bodyPr lIns="90000" tIns="45000" rIns="90000" bIns="45000"/>
          <a:lstStyle/>
          <a:p>
            <a:fld id="{54B370E8-111E-4D12-9B05-63BDB57956A6}" type="slidenum">
              <a:rPr lang="en-IN" sz="1800" b="0" strike="noStrike" spc="-1">
                <a:solidFill>
                  <a:srgbClr val="000000"/>
                </a:solidFill>
                <a:uFill>
                  <a:solidFill>
                    <a:srgbClr val="FFFFFF"/>
                  </a:solidFill>
                </a:uFill>
                <a:latin typeface="Arial"/>
              </a:rPr>
              <a:t>19</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1097280" y="286560"/>
            <a:ext cx="10058040" cy="1450440"/>
          </a:xfrm>
          <a:prstGeom prst="rect">
            <a:avLst/>
          </a:prstGeom>
          <a:noFill/>
          <a:ln>
            <a:noFill/>
          </a:ln>
        </p:spPr>
        <p:txBody>
          <a:bodyPr lIns="45720" tIns="45000" rIns="45720" bIns="45000" anchor="b"/>
          <a:lstStyle/>
          <a:p>
            <a:pPr>
              <a:lnSpc>
                <a:spcPct val="100000"/>
              </a:lnSpc>
            </a:pPr>
            <a:r>
              <a:rPr lang="en-IN" sz="4800" b="0" strike="noStrike" spc="-97">
                <a:solidFill>
                  <a:srgbClr val="404040"/>
                </a:solidFill>
                <a:uFill>
                  <a:solidFill>
                    <a:srgbClr val="FFFFFF"/>
                  </a:solidFill>
                </a:uFill>
                <a:latin typeface="Calibri Light"/>
                <a:ea typeface="Calibri Light"/>
              </a:rPr>
              <a:t>OBJECTIVE</a:t>
            </a:r>
            <a:endParaRPr lang="en-IN" sz="1800" b="0" strike="noStrike" spc="-1">
              <a:solidFill>
                <a:srgbClr val="000000"/>
              </a:solidFill>
              <a:uFill>
                <a:solidFill>
                  <a:srgbClr val="FFFFFF"/>
                </a:solidFill>
              </a:uFill>
              <a:latin typeface="Calibri"/>
            </a:endParaRPr>
          </a:p>
        </p:txBody>
      </p:sp>
      <p:sp>
        <p:nvSpPr>
          <p:cNvPr id="129" name="TextShape 2"/>
          <p:cNvSpPr txBox="1"/>
          <p:nvPr/>
        </p:nvSpPr>
        <p:spPr>
          <a:xfrm>
            <a:off x="1097280" y="1845720"/>
            <a:ext cx="10058040" cy="4211640"/>
          </a:xfrm>
          <a:prstGeom prst="rect">
            <a:avLst/>
          </a:prstGeom>
          <a:noFill/>
          <a:ln>
            <a:noFill/>
          </a:ln>
        </p:spPr>
        <p:txBody>
          <a:bodyPr lIns="0" tIns="0" rIns="0" bIns="0"/>
          <a:lstStyle/>
          <a:p>
            <a:pPr marL="91440" indent="-91080" algn="just">
              <a:lnSpc>
                <a:spcPct val="100000"/>
              </a:lnSpc>
              <a:buClr>
                <a:srgbClr val="E48312"/>
              </a:buClr>
              <a:buSzPct val="45000"/>
              <a:buFont typeface="Wingdings" charset="2"/>
              <a:buChar char=""/>
            </a:pPr>
            <a:r>
              <a:rPr lang="en-IN" sz="2000" b="0" strike="noStrike" spc="-1" dirty="0">
                <a:solidFill>
                  <a:srgbClr val="404040"/>
                </a:solidFill>
                <a:uFill>
                  <a:solidFill>
                    <a:srgbClr val="FFFFFF"/>
                  </a:solidFill>
                </a:uFill>
                <a:latin typeface="Calibri"/>
                <a:ea typeface="Calibri"/>
              </a:rPr>
              <a:t> The main aim of this project is to </a:t>
            </a:r>
            <a:r>
              <a:rPr lang="en-IN" sz="2000" b="0" strike="noStrike" spc="-1" dirty="0" err="1">
                <a:solidFill>
                  <a:srgbClr val="404040"/>
                </a:solidFill>
                <a:uFill>
                  <a:solidFill>
                    <a:srgbClr val="FFFFFF"/>
                  </a:solidFill>
                </a:uFill>
                <a:latin typeface="Calibri"/>
                <a:ea typeface="Calibri"/>
              </a:rPr>
              <a:t>analyze</a:t>
            </a:r>
            <a:r>
              <a:rPr lang="en-IN" sz="2000" b="0" strike="noStrike" spc="-1" dirty="0">
                <a:solidFill>
                  <a:srgbClr val="404040"/>
                </a:solidFill>
                <a:uFill>
                  <a:solidFill>
                    <a:srgbClr val="FFFFFF"/>
                  </a:solidFill>
                </a:uFill>
                <a:latin typeface="Calibri"/>
                <a:ea typeface="Calibri"/>
              </a:rPr>
              <a:t> consumer reviews for automobile industries and predict the flaws, areas of improvement in the various sectors of the industry using done Natural Language Processing library (NLP) in Python</a:t>
            </a:r>
            <a:r>
              <a:rPr lang="en-IN" sz="2000" b="0" strike="noStrike" spc="-1" dirty="0" smtClean="0">
                <a:solidFill>
                  <a:srgbClr val="404040"/>
                </a:solidFill>
                <a:uFill>
                  <a:solidFill>
                    <a:srgbClr val="FFFFFF"/>
                  </a:solidFill>
                </a:uFill>
                <a:latin typeface="Calibri"/>
                <a:ea typeface="Calibri"/>
              </a:rPr>
              <a:t>.</a:t>
            </a:r>
          </a:p>
          <a:p>
            <a:pPr marL="91440" indent="-91080" algn="just">
              <a:lnSpc>
                <a:spcPct val="100000"/>
              </a:lnSpc>
              <a:buClr>
                <a:srgbClr val="E48312"/>
              </a:buClr>
              <a:buSzPct val="45000"/>
              <a:buFont typeface="Wingdings" charset="2"/>
              <a:buChar char=""/>
            </a:pPr>
            <a:endParaRPr lang="en-IN" sz="2000" b="0" strike="noStrike" spc="-1" dirty="0">
              <a:solidFill>
                <a:srgbClr val="404040"/>
              </a:solidFill>
              <a:uFill>
                <a:solidFill>
                  <a:srgbClr val="FFFFFF"/>
                </a:solidFill>
              </a:uFill>
              <a:latin typeface="Calibri"/>
            </a:endParaRPr>
          </a:p>
          <a:p>
            <a:pPr marL="91440" indent="-91080" algn="just">
              <a:lnSpc>
                <a:spcPct val="100000"/>
              </a:lnSpc>
              <a:buClr>
                <a:srgbClr val="E48312"/>
              </a:buClr>
              <a:buSzPct val="45000"/>
              <a:buFont typeface="Wingdings" charset="2"/>
              <a:buChar char=""/>
            </a:pPr>
            <a:r>
              <a:rPr lang="en-IN" sz="2000" b="0" strike="noStrike" spc="-1" dirty="0">
                <a:solidFill>
                  <a:srgbClr val="404040"/>
                </a:solidFill>
                <a:uFill>
                  <a:solidFill>
                    <a:srgbClr val="FFFFFF"/>
                  </a:solidFill>
                </a:uFill>
                <a:latin typeface="Calibri"/>
                <a:ea typeface="Calibri"/>
              </a:rPr>
              <a:t> This helps in dividing a sentence into positive, negative or neutral feedback based on the polarity of the sentence. </a:t>
            </a:r>
            <a:endParaRPr lang="en-IN" sz="2000" b="0" strike="noStrike" spc="-1" dirty="0" smtClean="0">
              <a:solidFill>
                <a:srgbClr val="404040"/>
              </a:solidFill>
              <a:uFill>
                <a:solidFill>
                  <a:srgbClr val="FFFFFF"/>
                </a:solidFill>
              </a:uFill>
              <a:latin typeface="Calibri"/>
              <a:ea typeface="Calibri"/>
            </a:endParaRPr>
          </a:p>
          <a:p>
            <a:pPr marL="91440" indent="-91080" algn="just">
              <a:lnSpc>
                <a:spcPct val="100000"/>
              </a:lnSpc>
              <a:buClr>
                <a:srgbClr val="E48312"/>
              </a:buClr>
              <a:buSzPct val="45000"/>
              <a:buFont typeface="Wingdings" charset="2"/>
              <a:buChar char=""/>
            </a:pPr>
            <a:endParaRPr lang="en-IN" sz="2000" b="0" strike="noStrike" spc="-1" dirty="0">
              <a:solidFill>
                <a:srgbClr val="404040"/>
              </a:solidFill>
              <a:uFill>
                <a:solidFill>
                  <a:srgbClr val="FFFFFF"/>
                </a:solidFill>
              </a:uFill>
              <a:latin typeface="Calibri"/>
            </a:endParaRPr>
          </a:p>
          <a:p>
            <a:pPr marL="91440" indent="-91080" algn="just">
              <a:lnSpc>
                <a:spcPct val="100000"/>
              </a:lnSpc>
              <a:buClr>
                <a:srgbClr val="E48312"/>
              </a:buClr>
              <a:buSzPct val="45000"/>
              <a:buFont typeface="Wingdings" charset="2"/>
              <a:buChar char=""/>
            </a:pPr>
            <a:r>
              <a:rPr lang="en-IN" sz="2000" b="0" strike="noStrike" spc="-1" dirty="0">
                <a:solidFill>
                  <a:srgbClr val="404040"/>
                </a:solidFill>
                <a:uFill>
                  <a:solidFill>
                    <a:srgbClr val="FFFFFF"/>
                  </a:solidFill>
                </a:uFill>
                <a:latin typeface="Calibri"/>
                <a:ea typeface="Calibri"/>
              </a:rPr>
              <a:t> This analysis can be further used in correlating the data to vehicular emissions of various automobile manufacturers and hence enabling them to identify the areas that require improvement and take corresponding measures to reduce emissions and address the issues of climate change. </a:t>
            </a:r>
            <a:endParaRPr lang="en-IN" sz="2000" b="0" strike="noStrike" spc="-1" dirty="0">
              <a:solidFill>
                <a:srgbClr val="404040"/>
              </a:solidFill>
              <a:uFill>
                <a:solidFill>
                  <a:srgbClr val="FFFFFF"/>
                </a:solidFill>
              </a:uFill>
              <a:latin typeface="Calibri"/>
            </a:endParaRPr>
          </a:p>
        </p:txBody>
      </p:sp>
      <p:sp>
        <p:nvSpPr>
          <p:cNvPr id="130" name="TextShape 3"/>
          <p:cNvSpPr txBox="1"/>
          <p:nvPr/>
        </p:nvSpPr>
        <p:spPr>
          <a:xfrm>
            <a:off x="11664000" y="6482160"/>
            <a:ext cx="4012560" cy="426600"/>
          </a:xfrm>
          <a:prstGeom prst="rect">
            <a:avLst/>
          </a:prstGeom>
          <a:noFill/>
          <a:ln>
            <a:noFill/>
          </a:ln>
        </p:spPr>
        <p:txBody>
          <a:bodyPr lIns="90000" tIns="45000" rIns="90000" bIns="45000"/>
          <a:lstStyle/>
          <a:p>
            <a:fld id="{C563E5A5-545B-484C-B45F-1CA22CD2CF3C}" type="slidenum">
              <a:rPr lang="en-IN" sz="1800" b="0" strike="noStrike" spc="-1">
                <a:solidFill>
                  <a:srgbClr val="000000"/>
                </a:solidFill>
                <a:uFill>
                  <a:solidFill>
                    <a:srgbClr val="FFFFFF"/>
                  </a:solidFill>
                </a:uFill>
                <a:latin typeface="Arial"/>
              </a:rPr>
              <a:t>2</a:t>
            </a:fld>
            <a:endParaRPr lang="en-IN" sz="1800" b="0" strike="noStrike" spc="-1">
              <a:solidFill>
                <a:srgbClr val="000000"/>
              </a:solidFill>
              <a:uFill>
                <a:solidFill>
                  <a:srgbClr val="FFFFFF"/>
                </a:solidFill>
              </a:uFill>
              <a:latin typeface="Arial"/>
            </a:endParaRPr>
          </a:p>
        </p:txBody>
      </p:sp>
    </p:spTree>
  </p:cSld>
  <p:clrMapOvr>
    <a:masterClrMapping/>
  </p:clrMapOvr>
  <p:transition spd="slow">
    <p:circl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1097280" y="286560"/>
            <a:ext cx="10058040" cy="1450440"/>
          </a:xfrm>
          <a:prstGeom prst="rect">
            <a:avLst/>
          </a:prstGeom>
          <a:noFill/>
          <a:ln>
            <a:noFill/>
          </a:ln>
        </p:spPr>
        <p:txBody>
          <a:bodyPr lIns="45720" tIns="45000" rIns="45720" bIns="45000" anchor="b"/>
          <a:lstStyle/>
          <a:p>
            <a:pPr>
              <a:lnSpc>
                <a:spcPct val="85000"/>
              </a:lnSpc>
            </a:pPr>
            <a:r>
              <a:rPr lang="en-IN" sz="4800" b="0" strike="noStrike" spc="-49">
                <a:solidFill>
                  <a:srgbClr val="404040"/>
                </a:solidFill>
                <a:uFill>
                  <a:solidFill>
                    <a:srgbClr val="FFFFFF"/>
                  </a:solidFill>
                </a:uFill>
                <a:latin typeface="Calibri Light"/>
                <a:ea typeface="Calibri Light"/>
              </a:rPr>
              <a:t>Importing Data into Spark RDDs</a:t>
            </a:r>
            <a:endParaRPr lang="en-IN" sz="1800" b="0" strike="noStrike" spc="-1">
              <a:solidFill>
                <a:srgbClr val="000000"/>
              </a:solidFill>
              <a:uFill>
                <a:solidFill>
                  <a:srgbClr val="FFFFFF"/>
                </a:solidFill>
              </a:uFill>
              <a:latin typeface="Calibri"/>
            </a:endParaRPr>
          </a:p>
        </p:txBody>
      </p:sp>
      <p:sp>
        <p:nvSpPr>
          <p:cNvPr id="178" name="TextShape 2"/>
          <p:cNvSpPr txBox="1"/>
          <p:nvPr/>
        </p:nvSpPr>
        <p:spPr>
          <a:xfrm>
            <a:off x="1097280" y="1845720"/>
            <a:ext cx="10058040" cy="4023000"/>
          </a:xfrm>
          <a:prstGeom prst="rect">
            <a:avLst/>
          </a:prstGeom>
          <a:noFill/>
          <a:ln>
            <a:noFill/>
          </a:ln>
        </p:spPr>
        <p:txBody>
          <a:bodyPr lIns="0" tIns="0" rIns="0" bIns="0"/>
          <a:lstStyle/>
          <a:p>
            <a:pPr algn="just"/>
            <a:endParaRPr lang="en-IN" sz="2000" b="0" strike="noStrike" spc="-1" dirty="0">
              <a:solidFill>
                <a:srgbClr val="404040"/>
              </a:solidFill>
              <a:uFill>
                <a:solidFill>
                  <a:srgbClr val="FFFFFF"/>
                </a:solidFill>
              </a:uFill>
              <a:latin typeface="Calibri"/>
            </a:endParaRPr>
          </a:p>
          <a:p>
            <a:pPr marL="404280" lvl="1" indent="-202680" algn="just">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Resilient Distributed Datasets (RDD) is a fundamental data structure of Spark. It is an immutable distributed collection of objects. </a:t>
            </a:r>
            <a:endParaRPr lang="en-IN" sz="2000" b="0" strike="noStrike" spc="-1" dirty="0" smtClean="0">
              <a:solidFill>
                <a:srgbClr val="404040"/>
              </a:solidFill>
              <a:uFill>
                <a:solidFill>
                  <a:srgbClr val="FFFFFF"/>
                </a:solidFill>
              </a:uFill>
              <a:latin typeface="Calibri"/>
              <a:ea typeface="Calibri"/>
            </a:endParaRPr>
          </a:p>
          <a:p>
            <a:pPr marL="404280" lvl="1" indent="-202680" algn="just">
              <a:lnSpc>
                <a:spcPct val="100000"/>
              </a:lnSpc>
              <a:buClr>
                <a:srgbClr val="E48312"/>
              </a:buClr>
              <a:buFont typeface="Arial"/>
              <a:buChar char="•"/>
            </a:pPr>
            <a:endParaRPr lang="en-IN" sz="2000" spc="-1" dirty="0">
              <a:solidFill>
                <a:srgbClr val="404040"/>
              </a:solidFill>
              <a:uFill>
                <a:solidFill>
                  <a:srgbClr val="FFFFFF"/>
                </a:solidFill>
              </a:uFill>
              <a:latin typeface="Calibri"/>
              <a:ea typeface="Calibri"/>
            </a:endParaRPr>
          </a:p>
          <a:p>
            <a:pPr marL="404280" lvl="1" indent="-202680" algn="just">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Each </a:t>
            </a:r>
            <a:r>
              <a:rPr lang="en-IN" sz="2000" b="0" strike="noStrike" spc="-1" dirty="0">
                <a:solidFill>
                  <a:srgbClr val="404040"/>
                </a:solidFill>
                <a:uFill>
                  <a:solidFill>
                    <a:srgbClr val="FFFFFF"/>
                  </a:solidFill>
                </a:uFill>
                <a:latin typeface="Calibri"/>
                <a:ea typeface="Calibri"/>
              </a:rPr>
              <a:t>dataset in RDD is divided into logical partitions, which may be computed on different nodes of the cluster. RDDs can contain any type of Python, Java, or Scala objects, including user-defined classes</a:t>
            </a:r>
            <a:r>
              <a:rPr lang="en-IN" sz="2000" b="0" strike="noStrike" spc="-1" dirty="0" smtClean="0">
                <a:solidFill>
                  <a:srgbClr val="404040"/>
                </a:solidFill>
                <a:uFill>
                  <a:solidFill>
                    <a:srgbClr val="FFFFFF"/>
                  </a:solidFill>
                </a:uFill>
                <a:latin typeface="Calibri"/>
                <a:ea typeface="Calibri"/>
              </a:rPr>
              <a:t>.</a:t>
            </a:r>
          </a:p>
          <a:p>
            <a:pPr marL="404280" lvl="1" indent="-202680" algn="just">
              <a:lnSpc>
                <a:spcPct val="100000"/>
              </a:lnSpc>
              <a:buClr>
                <a:srgbClr val="E48312"/>
              </a:buClr>
              <a:buFont typeface="Arial"/>
              <a:buChar char="•"/>
            </a:pPr>
            <a:endParaRPr lang="en-IN" sz="2000" b="0" strike="noStrike" spc="-1" dirty="0">
              <a:solidFill>
                <a:srgbClr val="404040"/>
              </a:solidFill>
              <a:uFill>
                <a:solidFill>
                  <a:srgbClr val="FFFFFF"/>
                </a:solidFill>
              </a:uFill>
              <a:latin typeface="Calibri"/>
            </a:endParaRPr>
          </a:p>
          <a:p>
            <a:pPr marL="404280" lvl="1" indent="-202680" algn="just">
              <a:lnSpc>
                <a:spcPct val="100000"/>
              </a:lnSpc>
              <a:buClr>
                <a:srgbClr val="E48312"/>
              </a:buClr>
              <a:buFont typeface="Arial"/>
              <a:buChar char="•"/>
            </a:pPr>
            <a:r>
              <a:rPr lang="en-IN" sz="2000" b="0" strike="noStrike" spc="-1" dirty="0" err="1">
                <a:solidFill>
                  <a:srgbClr val="404040"/>
                </a:solidFill>
                <a:uFill>
                  <a:solidFill>
                    <a:srgbClr val="FFFFFF"/>
                  </a:solidFill>
                </a:uFill>
                <a:latin typeface="Calibri"/>
                <a:ea typeface="Calibri"/>
              </a:rPr>
              <a:t>PySpark</a:t>
            </a:r>
            <a:r>
              <a:rPr lang="en-IN" sz="2000" b="0" strike="noStrike" spc="-1" dirty="0">
                <a:solidFill>
                  <a:srgbClr val="404040"/>
                </a:solidFill>
                <a:uFill>
                  <a:solidFill>
                    <a:srgbClr val="FFFFFF"/>
                  </a:solidFill>
                </a:uFill>
                <a:latin typeface="Calibri"/>
                <a:ea typeface="Calibri"/>
              </a:rPr>
              <a:t> – A </a:t>
            </a:r>
            <a:r>
              <a:rPr lang="en-IN" sz="2000" b="0" strike="noStrike" spc="-1" dirty="0" err="1">
                <a:solidFill>
                  <a:srgbClr val="404040"/>
                </a:solidFill>
                <a:uFill>
                  <a:solidFill>
                    <a:srgbClr val="FFFFFF"/>
                  </a:solidFill>
                </a:uFill>
                <a:latin typeface="Calibri"/>
                <a:ea typeface="Calibri"/>
              </a:rPr>
              <a:t>downport</a:t>
            </a:r>
            <a:r>
              <a:rPr lang="en-IN" sz="2000" b="0" strike="noStrike" spc="-1" dirty="0">
                <a:solidFill>
                  <a:srgbClr val="404040"/>
                </a:solidFill>
                <a:uFill>
                  <a:solidFill>
                    <a:srgbClr val="FFFFFF"/>
                  </a:solidFill>
                </a:uFill>
                <a:latin typeface="Calibri"/>
                <a:ea typeface="Calibri"/>
              </a:rPr>
              <a:t> to Spark’s Scala API is quite efficient in handling large datasets. The dataset is imported as </a:t>
            </a:r>
            <a:r>
              <a:rPr lang="en-IN" sz="2000" b="0" strike="noStrike" spc="-1" dirty="0" err="1">
                <a:solidFill>
                  <a:srgbClr val="404040"/>
                </a:solidFill>
                <a:uFill>
                  <a:solidFill>
                    <a:srgbClr val="FFFFFF"/>
                  </a:solidFill>
                </a:uFill>
                <a:latin typeface="Calibri"/>
                <a:ea typeface="Calibri"/>
              </a:rPr>
              <a:t>DataFrames</a:t>
            </a:r>
            <a:r>
              <a:rPr lang="en-IN" sz="2000" b="0" strike="noStrike" spc="-1" dirty="0">
                <a:solidFill>
                  <a:srgbClr val="404040"/>
                </a:solidFill>
                <a:uFill>
                  <a:solidFill>
                    <a:srgbClr val="FFFFFF"/>
                  </a:solidFill>
                </a:uFill>
                <a:latin typeface="Calibri"/>
                <a:ea typeface="Calibri"/>
              </a:rPr>
              <a:t> into the RDD and is available for further processing. </a:t>
            </a:r>
            <a:endParaRPr lang="en-IN" sz="2000" b="0" strike="noStrike" spc="-1" dirty="0">
              <a:solidFill>
                <a:srgbClr val="404040"/>
              </a:solidFill>
              <a:uFill>
                <a:solidFill>
                  <a:srgbClr val="FFFFFF"/>
                </a:solidFill>
              </a:uFill>
              <a:latin typeface="Calibri"/>
            </a:endParaRPr>
          </a:p>
          <a:p>
            <a:pPr algn="just">
              <a:lnSpc>
                <a:spcPct val="100000"/>
              </a:lnSpc>
            </a:pPr>
            <a:endParaRPr lang="en-IN" sz="2000" b="0" strike="noStrike" spc="-1" dirty="0">
              <a:solidFill>
                <a:srgbClr val="404040"/>
              </a:solidFill>
              <a:uFill>
                <a:solidFill>
                  <a:srgbClr val="FFFFFF"/>
                </a:solidFill>
              </a:uFill>
              <a:latin typeface="Calibri"/>
            </a:endParaRPr>
          </a:p>
        </p:txBody>
      </p:sp>
      <p:sp>
        <p:nvSpPr>
          <p:cNvPr id="179" name="TextShape 3"/>
          <p:cNvSpPr txBox="1"/>
          <p:nvPr/>
        </p:nvSpPr>
        <p:spPr>
          <a:xfrm>
            <a:off x="11664000" y="6482160"/>
            <a:ext cx="4012560" cy="426600"/>
          </a:xfrm>
          <a:prstGeom prst="rect">
            <a:avLst/>
          </a:prstGeom>
          <a:noFill/>
          <a:ln>
            <a:noFill/>
          </a:ln>
        </p:spPr>
        <p:txBody>
          <a:bodyPr lIns="90000" tIns="45000" rIns="90000" bIns="45000"/>
          <a:lstStyle/>
          <a:p>
            <a:fld id="{8CB2FC5E-8408-424F-ACF5-C7DD33FDA852}" type="slidenum">
              <a:rPr lang="en-IN" sz="1800" b="0" strike="noStrike" spc="-1">
                <a:solidFill>
                  <a:srgbClr val="000000"/>
                </a:solidFill>
                <a:uFill>
                  <a:solidFill>
                    <a:srgbClr val="FFFFFF"/>
                  </a:solidFill>
                </a:uFill>
                <a:latin typeface="Arial"/>
              </a:rPr>
              <a:t>20</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1097280" y="286560"/>
            <a:ext cx="10058040" cy="1450440"/>
          </a:xfrm>
          <a:prstGeom prst="rect">
            <a:avLst/>
          </a:prstGeom>
          <a:noFill/>
          <a:ln>
            <a:noFill/>
          </a:ln>
        </p:spPr>
        <p:txBody>
          <a:bodyPr lIns="45720" tIns="45000" rIns="45720" bIns="45000" anchor="b"/>
          <a:lstStyle/>
          <a:p>
            <a:pPr>
              <a:lnSpc>
                <a:spcPct val="85000"/>
              </a:lnSpc>
            </a:pPr>
            <a:r>
              <a:rPr lang="en-IN" sz="4800" b="0" strike="noStrike" spc="-49">
                <a:solidFill>
                  <a:srgbClr val="404040"/>
                </a:solidFill>
                <a:uFill>
                  <a:solidFill>
                    <a:srgbClr val="FFFFFF"/>
                  </a:solidFill>
                </a:uFill>
                <a:latin typeface="Calibri Light"/>
                <a:ea typeface="Calibri Light"/>
              </a:rPr>
              <a:t>MongoDB and RDD Connection</a:t>
            </a:r>
            <a:endParaRPr lang="en-IN" sz="1800" b="0" strike="noStrike" spc="-1">
              <a:solidFill>
                <a:srgbClr val="000000"/>
              </a:solidFill>
              <a:uFill>
                <a:solidFill>
                  <a:srgbClr val="FFFFFF"/>
                </a:solidFill>
              </a:uFill>
              <a:latin typeface="Calibri"/>
            </a:endParaRPr>
          </a:p>
        </p:txBody>
      </p:sp>
      <p:sp>
        <p:nvSpPr>
          <p:cNvPr id="181" name="TextShape 2"/>
          <p:cNvSpPr txBox="1"/>
          <p:nvPr/>
        </p:nvSpPr>
        <p:spPr>
          <a:xfrm>
            <a:off x="1097280" y="1544930"/>
            <a:ext cx="10058040" cy="4023000"/>
          </a:xfrm>
          <a:prstGeom prst="rect">
            <a:avLst/>
          </a:prstGeom>
          <a:noFill/>
          <a:ln>
            <a:noFill/>
          </a:ln>
        </p:spPr>
        <p:txBody>
          <a:bodyPr lIns="0" tIns="0" rIns="0" bIns="0"/>
          <a:lstStyle/>
          <a:p>
            <a:pPr algn="just">
              <a:buClr>
                <a:srgbClr val="000000"/>
              </a:buClr>
              <a:buSzPct val="45000"/>
            </a:pPr>
            <a:endParaRPr lang="en-IN" sz="2000" b="0" strike="noStrike" spc="-1" dirty="0">
              <a:solidFill>
                <a:srgbClr val="404040"/>
              </a:solidFill>
              <a:uFill>
                <a:solidFill>
                  <a:srgbClr val="FFFFFF"/>
                </a:solidFill>
              </a:uFill>
              <a:latin typeface="Calibri"/>
            </a:endParaRPr>
          </a:p>
          <a:p>
            <a:pPr marL="432000" indent="-324000" algn="just">
              <a:buClr>
                <a:srgbClr val="000000"/>
              </a:buClr>
              <a:buSzPct val="45000"/>
              <a:buFont typeface="Wingdings" charset="2"/>
              <a:buChar char=""/>
            </a:pPr>
            <a:r>
              <a:rPr lang="en-IN" sz="2000" b="0" strike="noStrike" spc="-1" dirty="0">
                <a:solidFill>
                  <a:srgbClr val="404040"/>
                </a:solidFill>
                <a:uFill>
                  <a:solidFill>
                    <a:srgbClr val="FFFFFF"/>
                  </a:solidFill>
                </a:uFill>
                <a:latin typeface="Calibri"/>
                <a:ea typeface="Calibri"/>
              </a:rPr>
              <a:t> MongoDB is an open-source document database and leading NoSQL database. MongoDB is written in C++. </a:t>
            </a:r>
            <a:endParaRPr lang="en-IN" sz="2000" b="0" strike="noStrike" spc="-1" dirty="0" smtClean="0">
              <a:solidFill>
                <a:srgbClr val="404040"/>
              </a:solidFill>
              <a:uFill>
                <a:solidFill>
                  <a:srgbClr val="FFFFFF"/>
                </a:solidFill>
              </a:uFill>
              <a:latin typeface="Calibri"/>
              <a:ea typeface="Calibri"/>
            </a:endParaRPr>
          </a:p>
          <a:p>
            <a:pPr marL="432000" indent="-324000" algn="just">
              <a:buClr>
                <a:srgbClr val="000000"/>
              </a:buClr>
              <a:buSzPct val="45000"/>
              <a:buFont typeface="Wingdings" charset="2"/>
              <a:buChar char=""/>
            </a:pPr>
            <a:endParaRPr lang="en-IN" sz="2000" b="0" strike="noStrike" spc="-1" dirty="0" smtClean="0">
              <a:solidFill>
                <a:srgbClr val="404040"/>
              </a:solidFill>
              <a:uFill>
                <a:solidFill>
                  <a:srgbClr val="FFFFFF"/>
                </a:solidFill>
              </a:uFill>
              <a:latin typeface="Calibri"/>
              <a:ea typeface="Calibri"/>
            </a:endParaRPr>
          </a:p>
          <a:p>
            <a:pPr marL="432000" indent="-324000" algn="just">
              <a:buClr>
                <a:srgbClr val="000000"/>
              </a:buClr>
              <a:buSzPct val="45000"/>
              <a:buFont typeface="Wingdings" charset="2"/>
              <a:buChar char=""/>
            </a:pPr>
            <a:r>
              <a:rPr lang="en-IN" sz="2000" b="0" strike="noStrike" spc="-1" dirty="0" smtClean="0">
                <a:solidFill>
                  <a:srgbClr val="404040"/>
                </a:solidFill>
                <a:uFill>
                  <a:solidFill>
                    <a:srgbClr val="FFFFFF"/>
                  </a:solidFill>
                </a:uFill>
                <a:latin typeface="Calibri"/>
                <a:ea typeface="Calibri"/>
              </a:rPr>
              <a:t>The </a:t>
            </a:r>
            <a:r>
              <a:rPr lang="en-IN" sz="2000" b="0" strike="noStrike" spc="-1" dirty="0">
                <a:solidFill>
                  <a:srgbClr val="404040"/>
                </a:solidFill>
                <a:uFill>
                  <a:solidFill>
                    <a:srgbClr val="FFFFFF"/>
                  </a:solidFill>
                </a:uFill>
                <a:latin typeface="Calibri"/>
                <a:ea typeface="Calibri"/>
              </a:rPr>
              <a:t>Resilient Datasets obtains the input stream of data from Mongo and then uses iterative algorithms to process the data and partitions the dataset so that sophisticated mining and ad hoc queries can be applied on them</a:t>
            </a:r>
            <a:r>
              <a:rPr lang="en-IN" sz="2000" b="0" strike="noStrike" spc="-1" dirty="0" smtClean="0">
                <a:solidFill>
                  <a:srgbClr val="404040"/>
                </a:solidFill>
                <a:uFill>
                  <a:solidFill>
                    <a:srgbClr val="FFFFFF"/>
                  </a:solidFill>
                </a:uFill>
                <a:latin typeface="Calibri"/>
                <a:ea typeface="Calibri"/>
              </a:rPr>
              <a:t>.</a:t>
            </a:r>
          </a:p>
          <a:p>
            <a:pPr marL="432000" indent="-324000" algn="just">
              <a:buClr>
                <a:srgbClr val="000000"/>
              </a:buClr>
              <a:buSzPct val="45000"/>
              <a:buFont typeface="Wingdings" charset="2"/>
              <a:buChar char=""/>
            </a:pPr>
            <a:endParaRPr lang="en-IN" sz="2000" b="0" strike="noStrike" spc="-1" dirty="0">
              <a:solidFill>
                <a:srgbClr val="404040"/>
              </a:solidFill>
              <a:uFill>
                <a:solidFill>
                  <a:srgbClr val="FFFFFF"/>
                </a:solidFill>
              </a:uFill>
              <a:latin typeface="Calibri"/>
            </a:endParaRPr>
          </a:p>
          <a:p>
            <a:pPr marL="432000" indent="-324000" algn="just">
              <a:buClr>
                <a:srgbClr val="000000"/>
              </a:buClr>
              <a:buSzPct val="45000"/>
              <a:buFont typeface="Wingdings" charset="2"/>
              <a:buChar char=""/>
            </a:pPr>
            <a:r>
              <a:rPr lang="en-IN" sz="2000" b="0" strike="noStrike" spc="-1" dirty="0">
                <a:solidFill>
                  <a:srgbClr val="404040"/>
                </a:solidFill>
                <a:uFill>
                  <a:solidFill>
                    <a:srgbClr val="FFFFFF"/>
                  </a:solidFill>
                </a:uFill>
                <a:latin typeface="Calibri"/>
                <a:ea typeface="Calibri"/>
              </a:rPr>
              <a:t>The reviews stored as a series of documents in JSON Format are obtained from the MongoDB using </a:t>
            </a:r>
            <a:r>
              <a:rPr lang="en-IN" sz="2000" b="0" strike="noStrike" spc="-1" dirty="0" err="1">
                <a:solidFill>
                  <a:srgbClr val="404040"/>
                </a:solidFill>
                <a:uFill>
                  <a:solidFill>
                    <a:srgbClr val="FFFFFF"/>
                  </a:solidFill>
                </a:uFill>
                <a:latin typeface="Calibri"/>
                <a:ea typeface="Calibri"/>
              </a:rPr>
              <a:t>PyMongo</a:t>
            </a:r>
            <a:r>
              <a:rPr lang="en-IN" sz="2000" b="0" strike="noStrike" spc="-1" dirty="0">
                <a:solidFill>
                  <a:srgbClr val="404040"/>
                </a:solidFill>
                <a:uFill>
                  <a:solidFill>
                    <a:srgbClr val="FFFFFF"/>
                  </a:solidFill>
                </a:uFill>
                <a:latin typeface="Calibri"/>
                <a:ea typeface="Calibri"/>
              </a:rPr>
              <a:t> Middleware. The obtained data is a Wrapped Array of data which is further passed on to the NLP Module. </a:t>
            </a:r>
            <a:endParaRPr lang="en-IN" sz="2000" b="0" strike="noStrike" spc="-1" dirty="0">
              <a:solidFill>
                <a:srgbClr val="404040"/>
              </a:solidFill>
              <a:uFill>
                <a:solidFill>
                  <a:srgbClr val="FFFFFF"/>
                </a:solidFill>
              </a:uFill>
              <a:latin typeface="Calibri"/>
            </a:endParaRPr>
          </a:p>
        </p:txBody>
      </p:sp>
      <p:sp>
        <p:nvSpPr>
          <p:cNvPr id="182" name="TextShape 3"/>
          <p:cNvSpPr txBox="1"/>
          <p:nvPr/>
        </p:nvSpPr>
        <p:spPr>
          <a:xfrm>
            <a:off x="11664000" y="6482160"/>
            <a:ext cx="4012560" cy="426600"/>
          </a:xfrm>
          <a:prstGeom prst="rect">
            <a:avLst/>
          </a:prstGeom>
          <a:noFill/>
          <a:ln>
            <a:noFill/>
          </a:ln>
        </p:spPr>
        <p:txBody>
          <a:bodyPr lIns="90000" tIns="45000" rIns="90000" bIns="45000"/>
          <a:lstStyle/>
          <a:p>
            <a:fld id="{478B1849-6DF8-4ADD-BCB7-5137ACD3BAAC}" type="slidenum">
              <a:rPr lang="en-IN" sz="1800" b="0" strike="noStrike" spc="-1">
                <a:solidFill>
                  <a:srgbClr val="000000"/>
                </a:solidFill>
                <a:uFill>
                  <a:solidFill>
                    <a:srgbClr val="FFFFFF"/>
                  </a:solidFill>
                </a:uFill>
                <a:latin typeface="Arial"/>
              </a:rPr>
              <a:t>21</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097280" y="286560"/>
            <a:ext cx="10058040" cy="1450440"/>
          </a:xfrm>
          <a:prstGeom prst="rect">
            <a:avLst/>
          </a:prstGeom>
          <a:noFill/>
          <a:ln>
            <a:noFill/>
          </a:ln>
        </p:spPr>
        <p:txBody>
          <a:bodyPr lIns="45720" tIns="45000" rIns="45720" bIns="45000" anchor="b"/>
          <a:lstStyle/>
          <a:p>
            <a:pPr>
              <a:lnSpc>
                <a:spcPct val="85000"/>
              </a:lnSpc>
            </a:pPr>
            <a:r>
              <a:rPr lang="en-IN" sz="4800" b="0" strike="noStrike" spc="-49" dirty="0">
                <a:solidFill>
                  <a:srgbClr val="404040"/>
                </a:solidFill>
                <a:uFill>
                  <a:solidFill>
                    <a:srgbClr val="FFFFFF"/>
                  </a:solidFill>
                </a:uFill>
                <a:latin typeface="Calibri Light"/>
                <a:ea typeface="Calibri Light"/>
              </a:rPr>
              <a:t>NLP and Sentimental Analysis</a:t>
            </a:r>
            <a:endParaRPr lang="en-IN" sz="1800" b="0" strike="noStrike" spc="-1" dirty="0">
              <a:solidFill>
                <a:srgbClr val="000000"/>
              </a:solidFill>
              <a:uFill>
                <a:solidFill>
                  <a:srgbClr val="FFFFFF"/>
                </a:solidFill>
              </a:uFill>
              <a:latin typeface="Calibri"/>
            </a:endParaRPr>
          </a:p>
        </p:txBody>
      </p:sp>
      <p:sp>
        <p:nvSpPr>
          <p:cNvPr id="184" name="TextShape 2"/>
          <p:cNvSpPr txBox="1"/>
          <p:nvPr/>
        </p:nvSpPr>
        <p:spPr>
          <a:xfrm>
            <a:off x="1097280" y="1845720"/>
            <a:ext cx="10058040" cy="4023000"/>
          </a:xfrm>
          <a:prstGeom prst="rect">
            <a:avLst/>
          </a:prstGeom>
          <a:noFill/>
          <a:ln>
            <a:noFill/>
          </a:ln>
        </p:spPr>
        <p:txBody>
          <a:bodyPr lIns="0" tIns="0" rIns="0" bIns="0"/>
          <a:lstStyle/>
          <a:p>
            <a:pPr algn="just"/>
            <a:endParaRPr lang="en-IN" sz="2000" b="0" strike="noStrike" spc="-1" dirty="0">
              <a:solidFill>
                <a:srgbClr val="404040"/>
              </a:solidFill>
              <a:uFill>
                <a:solidFill>
                  <a:srgbClr val="FFFFFF"/>
                </a:solidFill>
              </a:uFill>
              <a:latin typeface="Calibri"/>
            </a:endParaRPr>
          </a:p>
          <a:p>
            <a:pPr marL="432000" indent="-324000" algn="just">
              <a:buClr>
                <a:srgbClr val="000000"/>
              </a:buClr>
              <a:buSzPct val="45000"/>
              <a:buFont typeface="Wingdings" charset="2"/>
              <a:buChar char=""/>
            </a:pPr>
            <a:r>
              <a:rPr lang="en-IN" sz="2000" b="0" strike="noStrike" spc="-1" dirty="0">
                <a:solidFill>
                  <a:srgbClr val="404040"/>
                </a:solidFill>
                <a:uFill>
                  <a:solidFill>
                    <a:srgbClr val="FFFFFF"/>
                  </a:solidFill>
                </a:uFill>
                <a:latin typeface="Calibri"/>
                <a:ea typeface="Calibri"/>
              </a:rPr>
              <a:t>The Natural Language Processing Module performs the sentimental Analysis on the existing reviews. The polarity of the reviews are obtained, multiplied by key parameters to calculate a Score called Edmund’s Score</a:t>
            </a:r>
            <a:r>
              <a:rPr lang="en-IN" sz="2000" b="0" strike="noStrike" spc="-1" dirty="0" smtClean="0">
                <a:solidFill>
                  <a:srgbClr val="404040"/>
                </a:solidFill>
                <a:uFill>
                  <a:solidFill>
                    <a:srgbClr val="FFFFFF"/>
                  </a:solidFill>
                </a:uFill>
                <a:latin typeface="Calibri"/>
                <a:ea typeface="Calibri"/>
              </a:rPr>
              <a:t>.</a:t>
            </a:r>
          </a:p>
          <a:p>
            <a:pPr marL="432000" indent="-324000" algn="just">
              <a:buClr>
                <a:srgbClr val="000000"/>
              </a:buClr>
              <a:buSzPct val="45000"/>
              <a:buFont typeface="Wingdings" charset="2"/>
              <a:buChar char=""/>
            </a:pPr>
            <a:endParaRPr lang="en-IN" sz="2000" b="0" strike="noStrike" spc="-1" dirty="0">
              <a:solidFill>
                <a:srgbClr val="404040"/>
              </a:solidFill>
              <a:uFill>
                <a:solidFill>
                  <a:srgbClr val="FFFFFF"/>
                </a:solidFill>
              </a:uFill>
              <a:latin typeface="Calibri"/>
            </a:endParaRPr>
          </a:p>
          <a:p>
            <a:pPr marL="432000" indent="-324000" algn="just">
              <a:buClr>
                <a:srgbClr val="000000"/>
              </a:buClr>
              <a:buSzPct val="45000"/>
              <a:buFont typeface="Wingdings" charset="2"/>
              <a:buChar char=""/>
            </a:pPr>
            <a:r>
              <a:rPr lang="en-IN" sz="2000" b="0" strike="noStrike" spc="-1" dirty="0">
                <a:solidFill>
                  <a:srgbClr val="404040"/>
                </a:solidFill>
                <a:uFill>
                  <a:solidFill>
                    <a:srgbClr val="FFFFFF"/>
                  </a:solidFill>
                </a:uFill>
                <a:latin typeface="Calibri"/>
                <a:ea typeface="Calibri"/>
              </a:rPr>
              <a:t>The Edmund’s Score is </a:t>
            </a:r>
            <a:r>
              <a:rPr lang="en-IN" sz="2000" b="0" strike="noStrike" spc="-1" dirty="0" err="1">
                <a:solidFill>
                  <a:srgbClr val="404040"/>
                </a:solidFill>
                <a:uFill>
                  <a:solidFill>
                    <a:srgbClr val="FFFFFF"/>
                  </a:solidFill>
                </a:uFill>
                <a:latin typeface="Calibri"/>
                <a:ea typeface="Calibri"/>
              </a:rPr>
              <a:t>aggregrated</a:t>
            </a:r>
            <a:r>
              <a:rPr lang="en-IN" sz="2000" b="0" strike="noStrike" spc="-1" dirty="0">
                <a:solidFill>
                  <a:srgbClr val="404040"/>
                </a:solidFill>
                <a:uFill>
                  <a:solidFill>
                    <a:srgbClr val="FFFFFF"/>
                  </a:solidFill>
                </a:uFill>
                <a:latin typeface="Calibri"/>
                <a:ea typeface="Calibri"/>
              </a:rPr>
              <a:t> for all reviews for all models and then graphical representation of the analysis is shown.  </a:t>
            </a:r>
            <a:endParaRPr lang="en-IN" sz="2000" b="0" strike="noStrike" spc="-1" dirty="0" smtClean="0">
              <a:solidFill>
                <a:srgbClr val="404040"/>
              </a:solidFill>
              <a:uFill>
                <a:solidFill>
                  <a:srgbClr val="FFFFFF"/>
                </a:solidFill>
              </a:uFill>
              <a:latin typeface="Calibri"/>
              <a:ea typeface="Calibri"/>
            </a:endParaRPr>
          </a:p>
          <a:p>
            <a:pPr marL="432000" indent="-324000" algn="just">
              <a:buClr>
                <a:srgbClr val="000000"/>
              </a:buClr>
              <a:buSzPct val="45000"/>
              <a:buFont typeface="Wingdings" charset="2"/>
              <a:buChar char=""/>
            </a:pPr>
            <a:endParaRPr lang="en-IN" sz="2000" b="0" strike="noStrike" spc="-1" dirty="0" smtClean="0">
              <a:solidFill>
                <a:srgbClr val="404040"/>
              </a:solidFill>
              <a:uFill>
                <a:solidFill>
                  <a:srgbClr val="FFFFFF"/>
                </a:solidFill>
              </a:uFill>
              <a:latin typeface="Calibri"/>
            </a:endParaRPr>
          </a:p>
          <a:p>
            <a:pPr algn="just">
              <a:lnSpc>
                <a:spcPct val="100000"/>
              </a:lnSpc>
            </a:pPr>
            <a:endParaRPr lang="en-IN" sz="2000" b="0" strike="noStrike" spc="-1" dirty="0">
              <a:solidFill>
                <a:srgbClr val="404040"/>
              </a:solidFill>
              <a:uFill>
                <a:solidFill>
                  <a:srgbClr val="FFFFFF"/>
                </a:solidFill>
              </a:uFill>
              <a:latin typeface="Calibri"/>
            </a:endParaRPr>
          </a:p>
        </p:txBody>
      </p:sp>
      <p:sp>
        <p:nvSpPr>
          <p:cNvPr id="185" name="TextShape 3"/>
          <p:cNvSpPr txBox="1"/>
          <p:nvPr/>
        </p:nvSpPr>
        <p:spPr>
          <a:xfrm>
            <a:off x="11664000" y="6482160"/>
            <a:ext cx="4012560" cy="426600"/>
          </a:xfrm>
          <a:prstGeom prst="rect">
            <a:avLst/>
          </a:prstGeom>
          <a:noFill/>
          <a:ln>
            <a:noFill/>
          </a:ln>
        </p:spPr>
        <p:txBody>
          <a:bodyPr lIns="90000" tIns="45000" rIns="90000" bIns="45000"/>
          <a:lstStyle/>
          <a:p>
            <a:fld id="{5794DE76-AA5C-4231-A18B-63B917C26ECD}" type="slidenum">
              <a:rPr lang="en-IN" sz="1800" b="0" strike="noStrike" spc="-1">
                <a:solidFill>
                  <a:srgbClr val="000000"/>
                </a:solidFill>
                <a:uFill>
                  <a:solidFill>
                    <a:srgbClr val="FFFFFF"/>
                  </a:solidFill>
                </a:uFill>
                <a:latin typeface="Arial"/>
              </a:rPr>
              <a:t>22</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80" y="273599"/>
            <a:ext cx="10972440" cy="1868021"/>
          </a:xfrm>
        </p:spPr>
        <p:txBody>
          <a:bodyPr/>
          <a:lstStyle/>
          <a:p>
            <a:r>
              <a:rPr lang="en-US" dirty="0" smtClean="0">
                <a:latin typeface="Calibri" charset="0"/>
                <a:ea typeface="Calibri" charset="0"/>
                <a:cs typeface="Calibri" charset="0"/>
              </a:rPr>
              <a:t>Porter Stemming Algorithm</a:t>
            </a:r>
            <a:endParaRPr lang="en-US" dirty="0">
              <a:latin typeface="Calibri" charset="0"/>
              <a:ea typeface="Calibri" charset="0"/>
              <a:cs typeface="Calibri" charset="0"/>
            </a:endParaRPr>
          </a:p>
        </p:txBody>
      </p:sp>
      <p:sp>
        <p:nvSpPr>
          <p:cNvPr id="3" name="Text Placeholder 2"/>
          <p:cNvSpPr>
            <a:spLocks noGrp="1"/>
          </p:cNvSpPr>
          <p:nvPr>
            <p:ph type="body"/>
          </p:nvPr>
        </p:nvSpPr>
        <p:spPr>
          <a:xfrm>
            <a:off x="609480" y="1893278"/>
            <a:ext cx="10972440" cy="3977280"/>
          </a:xfrm>
        </p:spPr>
        <p:txBody>
          <a:bodyPr/>
          <a:lstStyle/>
          <a:p>
            <a:pPr marL="342900" indent="-342900">
              <a:buFont typeface="Arial" charset="0"/>
              <a:buChar char="•"/>
            </a:pPr>
            <a:r>
              <a:rPr lang="en-US" sz="2000" dirty="0" smtClean="0">
                <a:latin typeface="Calibri" charset="0"/>
                <a:ea typeface="Calibri" charset="0"/>
                <a:cs typeface="Calibri" charset="0"/>
              </a:rPr>
              <a:t>The </a:t>
            </a:r>
            <a:r>
              <a:rPr lang="en-US" sz="2000" dirty="0">
                <a:latin typeface="Calibri" charset="0"/>
                <a:ea typeface="Calibri" charset="0"/>
                <a:cs typeface="Calibri" charset="0"/>
              </a:rPr>
              <a:t>Porter Stemming Algorithm is one of the most common algorithms for stemming English, and the Snowball programming framework. </a:t>
            </a:r>
            <a:endParaRPr lang="en-US" sz="2000" dirty="0" smtClean="0">
              <a:latin typeface="Calibri" charset="0"/>
              <a:ea typeface="Calibri" charset="0"/>
              <a:cs typeface="Calibri" charset="0"/>
            </a:endParaRPr>
          </a:p>
          <a:p>
            <a:pPr marL="342900" indent="-342900">
              <a:buFont typeface="Arial" charset="0"/>
              <a:buChar char="•"/>
            </a:pPr>
            <a:endParaRPr lang="en-US" sz="2000" dirty="0" smtClean="0">
              <a:latin typeface="Calibri" charset="0"/>
              <a:ea typeface="Calibri" charset="0"/>
              <a:cs typeface="Calibri" charset="0"/>
            </a:endParaRPr>
          </a:p>
          <a:p>
            <a:pPr marL="342900" indent="-342900">
              <a:buFont typeface="Arial" charset="0"/>
              <a:buChar char="•"/>
            </a:pPr>
            <a:r>
              <a:rPr lang="en-US" sz="2000" dirty="0" smtClean="0">
                <a:latin typeface="Calibri" charset="0"/>
                <a:ea typeface="Calibri" charset="0"/>
                <a:cs typeface="Calibri" charset="0"/>
              </a:rPr>
              <a:t>The stemming algorithm is used to reduce common English words to their root by removing the excessive syllables used for grammatical purposes. This in turn is used to analyze sentiments and identify their polarity.</a:t>
            </a:r>
          </a:p>
          <a:p>
            <a:pPr marL="342900" indent="-342900">
              <a:buFont typeface="Arial" charset="0"/>
              <a:buChar char="•"/>
            </a:pPr>
            <a:endParaRPr lang="en-US" sz="2000" dirty="0" smtClean="0">
              <a:latin typeface="Calibri" charset="0"/>
              <a:ea typeface="Calibri" charset="0"/>
              <a:cs typeface="Calibri" charset="0"/>
            </a:endParaRPr>
          </a:p>
          <a:p>
            <a:pPr marL="342900" indent="-342900">
              <a:buFont typeface="Arial" charset="0"/>
              <a:buChar char="•"/>
            </a:pPr>
            <a:r>
              <a:rPr lang="en-US" sz="2000" dirty="0" smtClean="0">
                <a:latin typeface="Calibri" charset="0"/>
                <a:ea typeface="Calibri" charset="0"/>
                <a:cs typeface="Calibri" charset="0"/>
              </a:rPr>
              <a:t>Hyperlink to algorithm </a:t>
            </a:r>
            <a:r>
              <a:rPr lang="mr-IN" sz="2000" dirty="0" smtClean="0">
                <a:latin typeface="Calibri" charset="0"/>
                <a:ea typeface="Calibri" charset="0"/>
                <a:cs typeface="Calibri" charset="0"/>
              </a:rPr>
              <a:t>–</a:t>
            </a:r>
            <a:r>
              <a:rPr lang="en-US" sz="2000" dirty="0" smtClean="0">
                <a:latin typeface="Calibri" charset="0"/>
                <a:ea typeface="Calibri" charset="0"/>
                <a:cs typeface="Calibri" charset="0"/>
              </a:rPr>
              <a:t> </a:t>
            </a:r>
            <a:r>
              <a:rPr lang="en-US" sz="2000" dirty="0" smtClean="0">
                <a:latin typeface="Calibri" charset="0"/>
                <a:ea typeface="Calibri" charset="0"/>
                <a:cs typeface="Calibri" charset="0"/>
                <a:hlinkClick r:id="rId2" action="ppaction://hlinkfile"/>
              </a:rPr>
              <a:t>Porter </a:t>
            </a:r>
            <a:r>
              <a:rPr lang="en-US" sz="2000" dirty="0" err="1" smtClean="0">
                <a:latin typeface="Calibri" charset="0"/>
                <a:ea typeface="Calibri" charset="0"/>
                <a:cs typeface="Calibri" charset="0"/>
                <a:hlinkClick r:id="rId2" action="ppaction://hlinkfile"/>
              </a:rPr>
              <a:t>Stemming.docx</a:t>
            </a:r>
            <a:endParaRPr lang="en-US" sz="2000" dirty="0" smtClean="0">
              <a:latin typeface="Calibri" charset="0"/>
              <a:ea typeface="Calibri" charset="0"/>
              <a:cs typeface="Calibri" charset="0"/>
            </a:endParaRPr>
          </a:p>
          <a:p>
            <a:pPr marL="342900" indent="-342900">
              <a:buFont typeface="Arial" charset="0"/>
              <a:buChar char="•"/>
            </a:pPr>
            <a:endParaRPr lang="en-US" sz="2000" dirty="0">
              <a:latin typeface="Calibri" charset="0"/>
              <a:ea typeface="Calibri" charset="0"/>
              <a:cs typeface="Calibri" charset="0"/>
            </a:endParaRPr>
          </a:p>
          <a:p>
            <a:pPr marL="342900" indent="-342900">
              <a:buFont typeface="Arial" charset="0"/>
              <a:buChar char="•"/>
            </a:pPr>
            <a:endParaRPr lang="en-US" sz="2000" dirty="0" smtClean="0">
              <a:latin typeface="Calibri" charset="0"/>
              <a:ea typeface="Calibri" charset="0"/>
              <a:cs typeface="Calibri" charset="0"/>
            </a:endParaRPr>
          </a:p>
          <a:p>
            <a:pPr marL="342900" indent="-342900">
              <a:buFont typeface="Arial" charset="0"/>
              <a:buChar char="•"/>
            </a:pPr>
            <a:endParaRPr lang="en-US" sz="2000" dirty="0">
              <a:latin typeface="Calibri" charset="0"/>
              <a:ea typeface="Calibri" charset="0"/>
              <a:cs typeface="Calibri" charset="0"/>
            </a:endParaRPr>
          </a:p>
          <a:p>
            <a:pPr marL="342900" indent="-342900">
              <a:buFont typeface="Arial" charset="0"/>
              <a:buChar char="•"/>
            </a:pPr>
            <a:endParaRPr lang="en-US" sz="2000" dirty="0" smtClean="0">
              <a:latin typeface="Calibri" charset="0"/>
              <a:ea typeface="Calibri" charset="0"/>
              <a:cs typeface="Calibri" charset="0"/>
            </a:endParaRPr>
          </a:p>
          <a:p>
            <a:pPr marL="342900" indent="-342900">
              <a:buFont typeface="Arial" charset="0"/>
              <a:buChar char="•"/>
            </a:pPr>
            <a:endParaRPr lang="en-US" sz="2000" dirty="0">
              <a:latin typeface="Calibri" charset="0"/>
              <a:ea typeface="Calibri" charset="0"/>
              <a:cs typeface="Calibri" charset="0"/>
            </a:endParaRPr>
          </a:p>
          <a:p>
            <a:pPr marL="342900" indent="-342900">
              <a:buFont typeface="Arial" charset="0"/>
              <a:buChar char="•"/>
            </a:pPr>
            <a:endParaRPr lang="en-US" sz="2000" dirty="0" smtClean="0">
              <a:latin typeface="Calibri" charset="0"/>
              <a:ea typeface="Calibri" charset="0"/>
              <a:cs typeface="Calibri" charset="0"/>
            </a:endParaRPr>
          </a:p>
        </p:txBody>
      </p:sp>
    </p:spTree>
    <p:extLst>
      <p:ext uri="{BB962C8B-B14F-4D97-AF65-F5344CB8AC3E}">
        <p14:creationId xmlns:p14="http://schemas.microsoft.com/office/powerpoint/2010/main" val="537995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609479" y="0"/>
            <a:ext cx="10972440" cy="1144800"/>
          </a:xfrm>
          <a:prstGeom prst="rect">
            <a:avLst/>
          </a:prstGeom>
          <a:noFill/>
          <a:ln>
            <a:noFill/>
          </a:ln>
        </p:spPr>
        <p:txBody>
          <a:bodyPr lIns="0" tIns="0" rIns="0" bIns="0" anchor="ctr"/>
          <a:lstStyle/>
          <a:p>
            <a:pPr algn="ctr"/>
            <a:r>
              <a:rPr lang="en-IN" sz="2200" b="0" strike="noStrike" spc="-1">
                <a:solidFill>
                  <a:srgbClr val="000000"/>
                </a:solidFill>
                <a:uFill>
                  <a:solidFill>
                    <a:srgbClr val="FFFFFF"/>
                  </a:solidFill>
                </a:uFill>
                <a:latin typeface="Calibri"/>
              </a:rPr>
              <a:t>MongoDB Collections</a:t>
            </a:r>
            <a:endParaRPr lang="en-IN" sz="1800" b="0" strike="noStrike" spc="-1">
              <a:solidFill>
                <a:srgbClr val="000000"/>
              </a:solidFill>
              <a:uFill>
                <a:solidFill>
                  <a:srgbClr val="FFFFFF"/>
                </a:solidFill>
              </a:uFill>
              <a:latin typeface="Calibri"/>
            </a:endParaRPr>
          </a:p>
        </p:txBody>
      </p:sp>
      <p:sp>
        <p:nvSpPr>
          <p:cNvPr id="190" name="TextShape 2"/>
          <p:cNvSpPr txBox="1"/>
          <p:nvPr/>
        </p:nvSpPr>
        <p:spPr>
          <a:xfrm>
            <a:off x="11664000" y="6482160"/>
            <a:ext cx="4012560" cy="426600"/>
          </a:xfrm>
          <a:prstGeom prst="rect">
            <a:avLst/>
          </a:prstGeom>
          <a:noFill/>
          <a:ln>
            <a:noFill/>
          </a:ln>
        </p:spPr>
        <p:txBody>
          <a:bodyPr lIns="90000" tIns="45000" rIns="90000" bIns="45000"/>
          <a:lstStyle/>
          <a:p>
            <a:fld id="{97BDD2D0-5EFB-4EFA-AA13-C294B1E67A29}" type="slidenum">
              <a:rPr lang="en-IN" sz="1800" b="0" strike="noStrike" spc="-1">
                <a:solidFill>
                  <a:srgbClr val="000000"/>
                </a:solidFill>
                <a:uFill>
                  <a:solidFill>
                    <a:srgbClr val="FFFFFF"/>
                  </a:solidFill>
                </a:uFill>
                <a:latin typeface="Arial"/>
              </a:rPr>
              <a:t>24</a:t>
            </a:fld>
            <a:endParaRPr lang="en-IN" sz="1800" b="0" strike="noStrike" spc="-1">
              <a:solidFill>
                <a:srgbClr val="000000"/>
              </a:solidFill>
              <a:uFill>
                <a:solidFill>
                  <a:srgbClr val="FFFFFF"/>
                </a:solidFill>
              </a:uFill>
              <a:latin typeface="Arial"/>
            </a:endParaRPr>
          </a:p>
        </p:txBody>
      </p:sp>
      <p:sp>
        <p:nvSpPr>
          <p:cNvPr id="2" name="TextBox 1"/>
          <p:cNvSpPr txBox="1"/>
          <p:nvPr/>
        </p:nvSpPr>
        <p:spPr>
          <a:xfrm>
            <a:off x="1588168" y="1684421"/>
            <a:ext cx="184731" cy="369332"/>
          </a:xfrm>
          <a:prstGeom prst="rect">
            <a:avLst/>
          </a:prstGeom>
          <a:noFill/>
        </p:spPr>
        <p:txBody>
          <a:bodyPr wrap="none" rtlCol="0">
            <a:spAutoFit/>
          </a:bodyPr>
          <a:lstStyle/>
          <a:p>
            <a:endParaRPr lang="en-US" dirty="0"/>
          </a:p>
        </p:txBody>
      </p:sp>
      <p:pic>
        <p:nvPicPr>
          <p:cNvPr id="6" name="Picture 5"/>
          <p:cNvPicPr/>
          <p:nvPr/>
        </p:nvPicPr>
        <p:blipFill>
          <a:blip r:embed="rId2"/>
          <a:stretch/>
        </p:blipFill>
        <p:spPr>
          <a:xfrm>
            <a:off x="609479" y="962526"/>
            <a:ext cx="10688173" cy="5248914"/>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190"/>
          <p:cNvPicPr/>
          <p:nvPr/>
        </p:nvPicPr>
        <p:blipFill>
          <a:blip r:embed="rId2"/>
          <a:stretch/>
        </p:blipFill>
        <p:spPr>
          <a:xfrm>
            <a:off x="1118937" y="1080000"/>
            <a:ext cx="10178716" cy="5081040"/>
          </a:xfrm>
          <a:prstGeom prst="rect">
            <a:avLst/>
          </a:prstGeom>
          <a:ln>
            <a:noFill/>
          </a:ln>
        </p:spPr>
      </p:pic>
      <p:sp>
        <p:nvSpPr>
          <p:cNvPr id="192" name="TextShape 1"/>
          <p:cNvSpPr txBox="1"/>
          <p:nvPr/>
        </p:nvSpPr>
        <p:spPr>
          <a:xfrm>
            <a:off x="325213" y="0"/>
            <a:ext cx="10972440" cy="878400"/>
          </a:xfrm>
          <a:prstGeom prst="rect">
            <a:avLst/>
          </a:prstGeom>
          <a:noFill/>
          <a:ln>
            <a:noFill/>
          </a:ln>
        </p:spPr>
        <p:txBody>
          <a:bodyPr lIns="0" tIns="0" rIns="0" bIns="0" anchor="ctr"/>
          <a:lstStyle/>
          <a:p>
            <a:pPr algn="ctr"/>
            <a:r>
              <a:rPr lang="en-IN" sz="2200" b="0" strike="noStrike" spc="-1">
                <a:solidFill>
                  <a:srgbClr val="000000"/>
                </a:solidFill>
                <a:uFill>
                  <a:solidFill>
                    <a:srgbClr val="FFFFFF"/>
                  </a:solidFill>
                </a:uFill>
                <a:latin typeface="Calibri"/>
              </a:rPr>
              <a:t>Spark Executors</a:t>
            </a:r>
            <a:endParaRPr lang="en-IN" sz="1800" b="0" strike="noStrike" spc="-1">
              <a:solidFill>
                <a:srgbClr val="000000"/>
              </a:solidFill>
              <a:uFill>
                <a:solidFill>
                  <a:srgbClr val="FFFFFF"/>
                </a:solidFill>
              </a:uFill>
              <a:latin typeface="Calibri"/>
            </a:endParaRPr>
          </a:p>
        </p:txBody>
      </p:sp>
      <p:sp>
        <p:nvSpPr>
          <p:cNvPr id="193" name="TextShape 2"/>
          <p:cNvSpPr txBox="1"/>
          <p:nvPr/>
        </p:nvSpPr>
        <p:spPr>
          <a:xfrm>
            <a:off x="11664000" y="6482160"/>
            <a:ext cx="4012560" cy="426600"/>
          </a:xfrm>
          <a:prstGeom prst="rect">
            <a:avLst/>
          </a:prstGeom>
          <a:noFill/>
          <a:ln>
            <a:noFill/>
          </a:ln>
        </p:spPr>
        <p:txBody>
          <a:bodyPr lIns="90000" tIns="45000" rIns="90000" bIns="45000"/>
          <a:lstStyle/>
          <a:p>
            <a:fld id="{911D6B64-D588-48E6-8A5A-6344FBE34D57}" type="slidenum">
              <a:rPr lang="en-IN" sz="1800" b="0" strike="noStrike" spc="-1">
                <a:solidFill>
                  <a:srgbClr val="000000"/>
                </a:solidFill>
                <a:uFill>
                  <a:solidFill>
                    <a:srgbClr val="FFFFFF"/>
                  </a:solidFill>
                </a:uFill>
                <a:latin typeface="Arial"/>
              </a:rPr>
              <a:t>25</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93"/>
          <p:cNvPicPr/>
          <p:nvPr/>
        </p:nvPicPr>
        <p:blipFill>
          <a:blip r:embed="rId2"/>
          <a:stretch/>
        </p:blipFill>
        <p:spPr>
          <a:xfrm>
            <a:off x="1094873" y="1260094"/>
            <a:ext cx="10250905" cy="4423680"/>
          </a:xfrm>
          <a:prstGeom prst="rect">
            <a:avLst/>
          </a:prstGeom>
          <a:ln>
            <a:noFill/>
          </a:ln>
        </p:spPr>
      </p:pic>
      <p:sp>
        <p:nvSpPr>
          <p:cNvPr id="195" name="TextShape 1"/>
          <p:cNvSpPr txBox="1"/>
          <p:nvPr/>
        </p:nvSpPr>
        <p:spPr>
          <a:xfrm>
            <a:off x="610200" y="273600"/>
            <a:ext cx="10972440" cy="878400"/>
          </a:xfrm>
          <a:prstGeom prst="rect">
            <a:avLst/>
          </a:prstGeom>
          <a:noFill/>
          <a:ln>
            <a:noFill/>
          </a:ln>
        </p:spPr>
        <p:txBody>
          <a:bodyPr lIns="0" tIns="0" rIns="0" bIns="0" anchor="ctr"/>
          <a:lstStyle/>
          <a:p>
            <a:pPr algn="ctr"/>
            <a:r>
              <a:rPr lang="en-IN" sz="2200" b="0" strike="noStrike" spc="-1">
                <a:solidFill>
                  <a:srgbClr val="000000"/>
                </a:solidFill>
                <a:uFill>
                  <a:solidFill>
                    <a:srgbClr val="FFFFFF"/>
                  </a:solidFill>
                </a:uFill>
                <a:latin typeface="Calibri"/>
              </a:rPr>
              <a:t>Spark Jobs</a:t>
            </a:r>
            <a:endParaRPr lang="en-IN" sz="1800" b="0" strike="noStrike" spc="-1">
              <a:solidFill>
                <a:srgbClr val="000000"/>
              </a:solidFill>
              <a:uFill>
                <a:solidFill>
                  <a:srgbClr val="FFFFFF"/>
                </a:solidFill>
              </a:uFill>
              <a:latin typeface="Calibri"/>
            </a:endParaRPr>
          </a:p>
        </p:txBody>
      </p:sp>
      <p:sp>
        <p:nvSpPr>
          <p:cNvPr id="196" name="TextShape 2"/>
          <p:cNvSpPr txBox="1"/>
          <p:nvPr/>
        </p:nvSpPr>
        <p:spPr>
          <a:xfrm>
            <a:off x="11664000" y="6482160"/>
            <a:ext cx="4012560" cy="426600"/>
          </a:xfrm>
          <a:prstGeom prst="rect">
            <a:avLst/>
          </a:prstGeom>
          <a:noFill/>
          <a:ln>
            <a:noFill/>
          </a:ln>
        </p:spPr>
        <p:txBody>
          <a:bodyPr lIns="90000" tIns="45000" rIns="90000" bIns="45000"/>
          <a:lstStyle/>
          <a:p>
            <a:fld id="{BFB19278-393F-4911-AE61-648641336F23}" type="slidenum">
              <a:rPr lang="en-IN" sz="1800" b="0" strike="noStrike" spc="-1">
                <a:solidFill>
                  <a:srgbClr val="000000"/>
                </a:solidFill>
                <a:uFill>
                  <a:solidFill>
                    <a:srgbClr val="FFFFFF"/>
                  </a:solidFill>
                </a:uFill>
                <a:latin typeface="Arial"/>
              </a:rPr>
              <a:t>26</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p:cNvPicPr/>
          <p:nvPr/>
        </p:nvPicPr>
        <p:blipFill>
          <a:blip r:embed="rId2"/>
          <a:stretch/>
        </p:blipFill>
        <p:spPr>
          <a:xfrm>
            <a:off x="3170880" y="1152000"/>
            <a:ext cx="5851800" cy="4388760"/>
          </a:xfrm>
          <a:prstGeom prst="rect">
            <a:avLst/>
          </a:prstGeom>
          <a:ln>
            <a:noFill/>
          </a:ln>
        </p:spPr>
      </p:pic>
      <p:sp>
        <p:nvSpPr>
          <p:cNvPr id="198" name="TextShape 1"/>
          <p:cNvSpPr txBox="1"/>
          <p:nvPr/>
        </p:nvSpPr>
        <p:spPr>
          <a:xfrm>
            <a:off x="610560" y="273600"/>
            <a:ext cx="10972440" cy="878400"/>
          </a:xfrm>
          <a:prstGeom prst="rect">
            <a:avLst/>
          </a:prstGeom>
          <a:noFill/>
          <a:ln>
            <a:noFill/>
          </a:ln>
        </p:spPr>
        <p:txBody>
          <a:bodyPr lIns="0" tIns="0" rIns="0" bIns="0" anchor="ctr"/>
          <a:lstStyle/>
          <a:p>
            <a:pPr algn="ctr"/>
            <a:r>
              <a:rPr lang="en-IN" sz="2200" b="0" strike="noStrike" spc="-1">
                <a:solidFill>
                  <a:srgbClr val="000000"/>
                </a:solidFill>
                <a:uFill>
                  <a:solidFill>
                    <a:srgbClr val="FFFFFF"/>
                  </a:solidFill>
                </a:uFill>
                <a:latin typeface="Calibri"/>
              </a:rPr>
              <a:t>Graphical Representation of Analysis</a:t>
            </a:r>
            <a:endParaRPr lang="en-IN" sz="1800" b="0" strike="noStrike" spc="-1">
              <a:solidFill>
                <a:srgbClr val="000000"/>
              </a:solidFill>
              <a:uFill>
                <a:solidFill>
                  <a:srgbClr val="FFFFFF"/>
                </a:solidFill>
              </a:uFill>
              <a:latin typeface="Calibri"/>
            </a:endParaRPr>
          </a:p>
        </p:txBody>
      </p:sp>
      <p:sp>
        <p:nvSpPr>
          <p:cNvPr id="199" name="TextShape 2"/>
          <p:cNvSpPr txBox="1"/>
          <p:nvPr/>
        </p:nvSpPr>
        <p:spPr>
          <a:xfrm>
            <a:off x="11664000" y="6482160"/>
            <a:ext cx="4012560" cy="426600"/>
          </a:xfrm>
          <a:prstGeom prst="rect">
            <a:avLst/>
          </a:prstGeom>
          <a:noFill/>
          <a:ln>
            <a:noFill/>
          </a:ln>
        </p:spPr>
        <p:txBody>
          <a:bodyPr lIns="90000" tIns="45000" rIns="90000" bIns="45000"/>
          <a:lstStyle/>
          <a:p>
            <a:fld id="{60D93926-FDF6-4441-8017-B5959E03F58B}" type="slidenum">
              <a:rPr lang="en-IN" sz="1800" b="0" strike="noStrike" spc="-1">
                <a:solidFill>
                  <a:srgbClr val="000000"/>
                </a:solidFill>
                <a:uFill>
                  <a:solidFill>
                    <a:srgbClr val="FFFFFF"/>
                  </a:solidFill>
                </a:uFill>
                <a:latin typeface="Arial"/>
              </a:rPr>
              <a:t>27</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1097280" y="286560"/>
            <a:ext cx="10058040" cy="1450440"/>
          </a:xfrm>
          <a:prstGeom prst="rect">
            <a:avLst/>
          </a:prstGeom>
          <a:noFill/>
          <a:ln>
            <a:noFill/>
          </a:ln>
        </p:spPr>
        <p:txBody>
          <a:bodyPr lIns="45720" tIns="45000" rIns="45720" bIns="45000" anchor="b"/>
          <a:lstStyle/>
          <a:p>
            <a:pPr>
              <a:lnSpc>
                <a:spcPct val="100000"/>
              </a:lnSpc>
            </a:pPr>
            <a:r>
              <a:rPr lang="en-IN" sz="4800" b="0" strike="noStrike" spc="-97">
                <a:solidFill>
                  <a:srgbClr val="404040"/>
                </a:solidFill>
                <a:uFill>
                  <a:solidFill>
                    <a:srgbClr val="FFFFFF"/>
                  </a:solidFill>
                </a:uFill>
                <a:latin typeface="Calibri Light"/>
                <a:ea typeface="Calibri Light"/>
              </a:rPr>
              <a:t>FUTURE ENHANCEMENTS</a:t>
            </a:r>
            <a:endParaRPr lang="en-IN" sz="1800" b="0" strike="noStrike" spc="-1">
              <a:solidFill>
                <a:srgbClr val="000000"/>
              </a:solidFill>
              <a:uFill>
                <a:solidFill>
                  <a:srgbClr val="FFFFFF"/>
                </a:solidFill>
              </a:uFill>
              <a:latin typeface="Calibri"/>
            </a:endParaRPr>
          </a:p>
        </p:txBody>
      </p:sp>
      <p:sp>
        <p:nvSpPr>
          <p:cNvPr id="201" name="TextShape 2"/>
          <p:cNvSpPr txBox="1"/>
          <p:nvPr/>
        </p:nvSpPr>
        <p:spPr>
          <a:xfrm>
            <a:off x="1097280" y="1947240"/>
            <a:ext cx="10058040" cy="4023000"/>
          </a:xfrm>
          <a:prstGeom prst="rect">
            <a:avLst/>
          </a:prstGeom>
          <a:noFill/>
          <a:ln>
            <a:noFill/>
          </a:ln>
        </p:spPr>
        <p:txBody>
          <a:bodyPr lIns="0" tIns="0" rIns="0" bIns="0"/>
          <a:lstStyle/>
          <a:p>
            <a:pPr marL="404280" lvl="1" indent="-202680">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To allow potential automobile manufacturers to build car makes considering effects of vehicular emissions on climate change</a:t>
            </a:r>
            <a:r>
              <a:rPr lang="en-IN" sz="2000" b="0" strike="noStrike" spc="-1" dirty="0" smtClean="0">
                <a:solidFill>
                  <a:srgbClr val="404040"/>
                </a:solidFill>
                <a:uFill>
                  <a:solidFill>
                    <a:srgbClr val="FFFFFF"/>
                  </a:solidFill>
                </a:uFill>
                <a:latin typeface="Calibri"/>
                <a:ea typeface="Calibri"/>
              </a:rPr>
              <a:t>.</a:t>
            </a:r>
          </a:p>
          <a:p>
            <a:pPr marL="404280" lvl="1" indent="-202680">
              <a:lnSpc>
                <a:spcPct val="100000"/>
              </a:lnSpc>
              <a:buClr>
                <a:srgbClr val="E48312"/>
              </a:buClr>
              <a:buFont typeface="Arial"/>
              <a:buChar char="•"/>
            </a:pPr>
            <a:endParaRPr lang="en-IN" sz="2000" b="0" strike="noStrike" spc="-1" dirty="0" smtClean="0">
              <a:solidFill>
                <a:srgbClr val="404040"/>
              </a:solidFill>
              <a:uFill>
                <a:solidFill>
                  <a:srgbClr val="FFFFFF"/>
                </a:solidFill>
              </a:uFill>
              <a:latin typeface="Calibri"/>
            </a:endParaRPr>
          </a:p>
          <a:p>
            <a:pPr marL="404280" lvl="1" indent="-202680">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Set </a:t>
            </a:r>
            <a:r>
              <a:rPr lang="en-IN" sz="2000" b="0" strike="noStrike" spc="-1" dirty="0">
                <a:solidFill>
                  <a:srgbClr val="404040"/>
                </a:solidFill>
                <a:uFill>
                  <a:solidFill>
                    <a:srgbClr val="FFFFFF"/>
                  </a:solidFill>
                </a:uFill>
                <a:latin typeface="Calibri"/>
                <a:ea typeface="Calibri"/>
              </a:rPr>
              <a:t>a benchmark for the manufacturers to enhance performance of various car parts based on consumer reviews</a:t>
            </a:r>
            <a:r>
              <a:rPr lang="en-IN" sz="2000" b="0" strike="noStrike" spc="-1" dirty="0" smtClean="0">
                <a:solidFill>
                  <a:srgbClr val="404040"/>
                </a:solidFill>
                <a:uFill>
                  <a:solidFill>
                    <a:srgbClr val="FFFFFF"/>
                  </a:solidFill>
                </a:uFill>
                <a:latin typeface="Calibri"/>
                <a:ea typeface="Calibri"/>
              </a:rPr>
              <a:t>.</a:t>
            </a:r>
          </a:p>
          <a:p>
            <a:pPr marL="404280" lvl="1" indent="-202680">
              <a:lnSpc>
                <a:spcPct val="100000"/>
              </a:lnSpc>
              <a:buClr>
                <a:srgbClr val="E48312"/>
              </a:buClr>
              <a:buFont typeface="Arial"/>
              <a:buChar char="•"/>
            </a:pPr>
            <a:endParaRPr lang="en-IN" sz="2000" b="0" strike="noStrike" spc="-1" dirty="0">
              <a:solidFill>
                <a:srgbClr val="404040"/>
              </a:solidFill>
              <a:uFill>
                <a:solidFill>
                  <a:srgbClr val="FFFFFF"/>
                </a:solidFill>
              </a:uFill>
              <a:latin typeface="Calibri"/>
            </a:endParaRPr>
          </a:p>
          <a:p>
            <a:pPr marL="404280" lvl="1" indent="-202680">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Automobiles of different brands can be compared based on various factors to help buyers to choose the best car brand based on their usage.</a:t>
            </a:r>
            <a:endParaRPr lang="en-IN" sz="2000" b="0" strike="noStrike" spc="-1" dirty="0">
              <a:solidFill>
                <a:srgbClr val="404040"/>
              </a:solidFill>
              <a:uFill>
                <a:solidFill>
                  <a:srgbClr val="FFFFFF"/>
                </a:solidFill>
              </a:uFill>
              <a:latin typeface="Calibri"/>
            </a:endParaRPr>
          </a:p>
        </p:txBody>
      </p:sp>
      <p:sp>
        <p:nvSpPr>
          <p:cNvPr id="202" name="TextShape 3"/>
          <p:cNvSpPr txBox="1"/>
          <p:nvPr/>
        </p:nvSpPr>
        <p:spPr>
          <a:xfrm>
            <a:off x="11664000" y="6482160"/>
            <a:ext cx="4012560" cy="426600"/>
          </a:xfrm>
          <a:prstGeom prst="rect">
            <a:avLst/>
          </a:prstGeom>
          <a:noFill/>
          <a:ln>
            <a:noFill/>
          </a:ln>
        </p:spPr>
        <p:txBody>
          <a:bodyPr lIns="90000" tIns="45000" rIns="90000" bIns="45000"/>
          <a:lstStyle/>
          <a:p>
            <a:fld id="{03FF4A4C-E844-4454-9ECF-890CE0C1422D}" type="slidenum">
              <a:rPr lang="en-IN" sz="1800" b="0" strike="noStrike" spc="-1">
                <a:solidFill>
                  <a:srgbClr val="000000"/>
                </a:solidFill>
                <a:uFill>
                  <a:solidFill>
                    <a:srgbClr val="FFFFFF"/>
                  </a:solidFill>
                </a:uFill>
                <a:latin typeface="Arial"/>
              </a:rPr>
              <a:t>28</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097280" y="395279"/>
            <a:ext cx="10058040" cy="1450440"/>
          </a:xfrm>
          <a:prstGeom prst="rect">
            <a:avLst/>
          </a:prstGeom>
          <a:noFill/>
          <a:ln>
            <a:noFill/>
          </a:ln>
        </p:spPr>
        <p:txBody>
          <a:bodyPr lIns="45720" tIns="45000" rIns="45720" bIns="45000" anchor="b"/>
          <a:lstStyle/>
          <a:p>
            <a:pPr>
              <a:lnSpc>
                <a:spcPct val="85000"/>
              </a:lnSpc>
            </a:pPr>
            <a:r>
              <a:rPr lang="en-IN" sz="4800" b="0" strike="noStrike" spc="-49">
                <a:solidFill>
                  <a:srgbClr val="404040"/>
                </a:solidFill>
                <a:uFill>
                  <a:solidFill>
                    <a:srgbClr val="FFFFFF"/>
                  </a:solidFill>
                </a:uFill>
                <a:latin typeface="Calibri Light"/>
                <a:ea typeface="Calibri Light"/>
              </a:rPr>
              <a:t>REFERENCES</a:t>
            </a:r>
            <a:endParaRPr lang="en-IN" sz="1800" b="0" strike="noStrike" spc="-1">
              <a:solidFill>
                <a:srgbClr val="000000"/>
              </a:solidFill>
              <a:uFill>
                <a:solidFill>
                  <a:srgbClr val="FFFFFF"/>
                </a:solidFill>
              </a:uFill>
              <a:latin typeface="Calibri"/>
            </a:endParaRPr>
          </a:p>
        </p:txBody>
      </p:sp>
      <p:sp>
        <p:nvSpPr>
          <p:cNvPr id="204" name="TextShape 2"/>
          <p:cNvSpPr txBox="1"/>
          <p:nvPr/>
        </p:nvSpPr>
        <p:spPr>
          <a:xfrm>
            <a:off x="890337" y="1845719"/>
            <a:ext cx="10264983" cy="4242259"/>
          </a:xfrm>
          <a:prstGeom prst="rect">
            <a:avLst/>
          </a:prstGeom>
          <a:noFill/>
          <a:ln>
            <a:noFill/>
          </a:ln>
        </p:spPr>
        <p:txBody>
          <a:bodyPr lIns="0" tIns="0" rIns="0" bIns="0"/>
          <a:lstStyle/>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1. Sentiment Analysis in Social Networks: A Study on Vehicles; Renata Maria </a:t>
            </a:r>
            <a:r>
              <a:rPr lang="en-IN" sz="1800" b="0" strike="noStrike" spc="-1" dirty="0" err="1">
                <a:solidFill>
                  <a:srgbClr val="404040"/>
                </a:solidFill>
                <a:uFill>
                  <a:solidFill>
                    <a:srgbClr val="FFFFFF"/>
                  </a:solidFill>
                </a:uFill>
                <a:latin typeface="Calibri"/>
                <a:ea typeface="Calibri"/>
              </a:rPr>
              <a:t>Baracho</a:t>
            </a:r>
            <a:r>
              <a:rPr lang="en-IN" sz="1800" b="0" strike="noStrike" spc="-1" dirty="0">
                <a:solidFill>
                  <a:srgbClr val="404040"/>
                </a:solidFill>
                <a:uFill>
                  <a:solidFill>
                    <a:srgbClr val="FFFFFF"/>
                  </a:solidFill>
                </a:uFill>
                <a:latin typeface="Calibri"/>
                <a:ea typeface="Calibri"/>
              </a:rPr>
              <a:t> and Gabriel </a:t>
            </a:r>
            <a:r>
              <a:rPr lang="en-IN" sz="1800" b="0" strike="noStrike" spc="-1" dirty="0" err="1">
                <a:solidFill>
                  <a:srgbClr val="404040"/>
                </a:solidFill>
                <a:uFill>
                  <a:solidFill>
                    <a:srgbClr val="FFFFFF"/>
                  </a:solidFill>
                </a:uFill>
                <a:latin typeface="Calibri"/>
                <a:ea typeface="Calibri"/>
              </a:rPr>
              <a:t>Silva;Year</a:t>
            </a:r>
            <a:r>
              <a:rPr lang="en-IN" sz="1800" b="0" strike="noStrike" spc="-1" dirty="0">
                <a:solidFill>
                  <a:srgbClr val="404040"/>
                </a:solidFill>
                <a:uFill>
                  <a:solidFill>
                    <a:srgbClr val="FFFFFF"/>
                  </a:solidFill>
                </a:uFill>
                <a:latin typeface="Calibri"/>
                <a:ea typeface="Calibri"/>
              </a:rPr>
              <a:t> : 2015</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2. </a:t>
            </a:r>
            <a:r>
              <a:rPr lang="en-IN" sz="1800" b="0" strike="noStrike" spc="-1" dirty="0">
                <a:solidFill>
                  <a:srgbClr val="404040"/>
                </a:solidFill>
                <a:uFill>
                  <a:solidFill>
                    <a:srgbClr val="FFFFFF"/>
                  </a:solidFill>
                </a:uFill>
                <a:latin typeface="Calibri"/>
                <a:ea typeface="Calibri"/>
                <a:hlinkClick r:id="rId2"/>
              </a:rPr>
              <a:t>Analysis of review helpfulness based on Consumer perspective; </a:t>
            </a:r>
            <a:r>
              <a:rPr lang="en-IN" sz="1800" b="0" strike="noStrike" spc="-1" dirty="0" err="1">
                <a:solidFill>
                  <a:srgbClr val="404040"/>
                </a:solidFill>
                <a:uFill>
                  <a:solidFill>
                    <a:srgbClr val="FFFFFF"/>
                  </a:solidFill>
                </a:uFill>
                <a:latin typeface="Calibri"/>
                <a:ea typeface="Calibri"/>
                <a:hlinkClick r:id="rId2"/>
              </a:rPr>
              <a:t>Yuanlin</a:t>
            </a:r>
            <a:r>
              <a:rPr lang="en-IN" sz="1800" b="0" strike="noStrike" spc="-1" dirty="0">
                <a:solidFill>
                  <a:srgbClr val="404040"/>
                </a:solidFill>
                <a:uFill>
                  <a:solidFill>
                    <a:srgbClr val="FFFFFF"/>
                  </a:solidFill>
                </a:uFill>
                <a:latin typeface="Calibri"/>
                <a:ea typeface="Calibri"/>
                <a:hlinkClick r:id="rId2"/>
              </a:rPr>
              <a:t> Chen, </a:t>
            </a:r>
            <a:r>
              <a:rPr lang="en-IN" sz="1800" b="0" strike="noStrike" spc="-1" dirty="0" err="1">
                <a:solidFill>
                  <a:srgbClr val="404040"/>
                </a:solidFill>
                <a:uFill>
                  <a:solidFill>
                    <a:srgbClr val="FFFFFF"/>
                  </a:solidFill>
                </a:uFill>
                <a:latin typeface="Calibri"/>
                <a:ea typeface="Calibri"/>
                <a:hlinkClick r:id="rId2"/>
              </a:rPr>
              <a:t>Yueting</a:t>
            </a:r>
            <a:r>
              <a:rPr lang="en-IN" sz="1800" b="0" strike="noStrike" spc="-1" dirty="0">
                <a:solidFill>
                  <a:srgbClr val="404040"/>
                </a:solidFill>
                <a:uFill>
                  <a:solidFill>
                    <a:srgbClr val="FFFFFF"/>
                  </a:solidFill>
                </a:uFill>
                <a:latin typeface="Calibri"/>
                <a:ea typeface="Calibri"/>
                <a:hlinkClick r:id="rId2"/>
              </a:rPr>
              <a:t> Chai, Yi Liu, and Yang Xu; Year : </a:t>
            </a:r>
            <a:r>
              <a:rPr lang="en-IN" sz="1800" b="0" strike="noStrike" spc="-1" dirty="0" smtClean="0">
                <a:solidFill>
                  <a:srgbClr val="404040"/>
                </a:solidFill>
                <a:uFill>
                  <a:solidFill>
                    <a:srgbClr val="FFFFFF"/>
                  </a:solidFill>
                </a:uFill>
                <a:latin typeface="Calibri"/>
                <a:ea typeface="Calibri"/>
                <a:hlinkClick r:id="rId2"/>
              </a:rPr>
              <a:t>2015 </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3. Co-Extracting Opinion Targets and Opinion Words from Online Reviews    Based on the Word Alignment </a:t>
            </a:r>
            <a:r>
              <a:rPr lang="en-IN" sz="1800" b="0" strike="noStrike" spc="-1" dirty="0" err="1">
                <a:solidFill>
                  <a:srgbClr val="404040"/>
                </a:solidFill>
                <a:uFill>
                  <a:solidFill>
                    <a:srgbClr val="FFFFFF"/>
                  </a:solidFill>
                </a:uFill>
                <a:latin typeface="Calibri"/>
                <a:ea typeface="Calibri"/>
              </a:rPr>
              <a:t>Model;Kang</a:t>
            </a:r>
            <a:r>
              <a:rPr lang="en-IN" sz="1800" b="0" strike="noStrike" spc="-1" dirty="0">
                <a:solidFill>
                  <a:srgbClr val="404040"/>
                </a:solidFill>
                <a:uFill>
                  <a:solidFill>
                    <a:srgbClr val="FFFFFF"/>
                  </a:solidFill>
                </a:uFill>
                <a:latin typeface="Calibri"/>
                <a:ea typeface="Calibri"/>
              </a:rPr>
              <a:t> Liu, </a:t>
            </a:r>
            <a:r>
              <a:rPr lang="en-IN" sz="1800" b="0" strike="noStrike" spc="-1" dirty="0" err="1">
                <a:solidFill>
                  <a:srgbClr val="404040"/>
                </a:solidFill>
                <a:uFill>
                  <a:solidFill>
                    <a:srgbClr val="FFFFFF"/>
                  </a:solidFill>
                </a:uFill>
                <a:latin typeface="Calibri"/>
                <a:ea typeface="Calibri"/>
              </a:rPr>
              <a:t>Liheng</a:t>
            </a:r>
            <a:r>
              <a:rPr lang="en-IN" sz="1800" b="0" strike="noStrike" spc="-1" dirty="0">
                <a:solidFill>
                  <a:srgbClr val="404040"/>
                </a:solidFill>
                <a:uFill>
                  <a:solidFill>
                    <a:srgbClr val="FFFFFF"/>
                  </a:solidFill>
                </a:uFill>
                <a:latin typeface="Calibri"/>
                <a:ea typeface="Calibri"/>
              </a:rPr>
              <a:t> Xu, and Jun Zhao; Year : 2015</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4. Social Media Sentimental Analysis with Sarcasm Detection; Edwin </a:t>
            </a:r>
            <a:r>
              <a:rPr lang="en-IN" sz="1800" b="0" strike="noStrike" spc="-1" dirty="0" err="1">
                <a:solidFill>
                  <a:srgbClr val="404040"/>
                </a:solidFill>
                <a:uFill>
                  <a:solidFill>
                    <a:srgbClr val="FFFFFF"/>
                  </a:solidFill>
                </a:uFill>
                <a:latin typeface="Calibri"/>
                <a:ea typeface="Calibri"/>
              </a:rPr>
              <a:t>Lunando</a:t>
            </a:r>
            <a:r>
              <a:rPr lang="en-IN" sz="1800" b="0" strike="noStrike" spc="-1" dirty="0">
                <a:solidFill>
                  <a:srgbClr val="404040"/>
                </a:solidFill>
                <a:uFill>
                  <a:solidFill>
                    <a:srgbClr val="FFFFFF"/>
                  </a:solidFill>
                </a:uFill>
                <a:latin typeface="Calibri"/>
                <a:ea typeface="Calibri"/>
              </a:rPr>
              <a:t> and </a:t>
            </a:r>
            <a:r>
              <a:rPr lang="en-IN" sz="1800" b="0" strike="noStrike" spc="-1" dirty="0" err="1">
                <a:solidFill>
                  <a:srgbClr val="404040"/>
                </a:solidFill>
                <a:uFill>
                  <a:solidFill>
                    <a:srgbClr val="FFFFFF"/>
                  </a:solidFill>
                </a:uFill>
                <a:latin typeface="Calibri"/>
                <a:ea typeface="Calibri"/>
              </a:rPr>
              <a:t>Ayu</a:t>
            </a:r>
            <a:r>
              <a:rPr lang="en-IN" sz="1800" b="0" strike="noStrike" spc="-1" dirty="0">
                <a:solidFill>
                  <a:srgbClr val="404040"/>
                </a:solidFill>
                <a:uFill>
                  <a:solidFill>
                    <a:srgbClr val="FFFFFF"/>
                  </a:solidFill>
                </a:uFill>
                <a:latin typeface="Calibri"/>
                <a:ea typeface="Calibri"/>
              </a:rPr>
              <a:t> </a:t>
            </a:r>
            <a:r>
              <a:rPr lang="en-IN" sz="1800" b="0" strike="noStrike" spc="-1" dirty="0" err="1">
                <a:solidFill>
                  <a:srgbClr val="404040"/>
                </a:solidFill>
                <a:uFill>
                  <a:solidFill>
                    <a:srgbClr val="FFFFFF"/>
                  </a:solidFill>
                </a:uFill>
                <a:latin typeface="Calibri"/>
                <a:ea typeface="Calibri"/>
              </a:rPr>
              <a:t>Purwarianti</a:t>
            </a:r>
            <a:r>
              <a:rPr lang="en-IN" sz="1800" b="0" strike="noStrike" spc="-1" dirty="0">
                <a:solidFill>
                  <a:srgbClr val="404040"/>
                </a:solidFill>
                <a:uFill>
                  <a:solidFill>
                    <a:srgbClr val="FFFFFF"/>
                  </a:solidFill>
                </a:uFill>
                <a:latin typeface="Calibri"/>
                <a:ea typeface="Calibri"/>
              </a:rPr>
              <a:t>; Year : 2014</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5. Mining Online User-Generated Content: Using Sentiment Analysis Technique to Study Industrial Service Quality; </a:t>
            </a:r>
            <a:r>
              <a:rPr lang="en-IN" sz="1800" b="0" strike="noStrike" spc="-1" dirty="0" err="1">
                <a:solidFill>
                  <a:srgbClr val="404040"/>
                </a:solidFill>
                <a:uFill>
                  <a:solidFill>
                    <a:srgbClr val="FFFFFF"/>
                  </a:solidFill>
                </a:uFill>
                <a:latin typeface="Calibri"/>
                <a:ea typeface="Calibri"/>
              </a:rPr>
              <a:t>Wenjing</a:t>
            </a:r>
            <a:r>
              <a:rPr lang="en-IN" sz="1800" b="0" strike="noStrike" spc="-1" dirty="0">
                <a:solidFill>
                  <a:srgbClr val="404040"/>
                </a:solidFill>
                <a:uFill>
                  <a:solidFill>
                    <a:srgbClr val="FFFFFF"/>
                  </a:solidFill>
                </a:uFill>
                <a:latin typeface="Calibri"/>
                <a:ea typeface="Calibri"/>
              </a:rPr>
              <a:t> </a:t>
            </a:r>
            <a:r>
              <a:rPr lang="en-IN" sz="1800" b="0" strike="noStrike" spc="-1" dirty="0" err="1">
                <a:solidFill>
                  <a:srgbClr val="404040"/>
                </a:solidFill>
                <a:uFill>
                  <a:solidFill>
                    <a:srgbClr val="FFFFFF"/>
                  </a:solidFill>
                </a:uFill>
                <a:latin typeface="Calibri"/>
                <a:ea typeface="Calibri"/>
              </a:rPr>
              <a:t>Duan</a:t>
            </a:r>
            <a:r>
              <a:rPr lang="en-IN" sz="1800" b="0" strike="noStrike" spc="-1" dirty="0">
                <a:solidFill>
                  <a:srgbClr val="404040"/>
                </a:solidFill>
                <a:uFill>
                  <a:solidFill>
                    <a:srgbClr val="FFFFFF"/>
                  </a:solidFill>
                </a:uFill>
                <a:latin typeface="Calibri"/>
                <a:ea typeface="Calibri"/>
              </a:rPr>
              <a:t>, Qing Cao, Yang Yu and Stuart Levy; Year : 2015</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6. Research on Brand Equity of Automobile Industry - Based on Customer Experience and Modern Service; X Zhang , </a:t>
            </a:r>
            <a:r>
              <a:rPr lang="en-IN" sz="1800" b="0" strike="noStrike" spc="-1" dirty="0" err="1">
                <a:solidFill>
                  <a:srgbClr val="404040"/>
                </a:solidFill>
                <a:uFill>
                  <a:solidFill>
                    <a:srgbClr val="FFFFFF"/>
                  </a:solidFill>
                </a:uFill>
                <a:latin typeface="Calibri"/>
                <a:ea typeface="Calibri"/>
              </a:rPr>
              <a:t>Guoqin</a:t>
            </a:r>
            <a:r>
              <a:rPr lang="en-IN" sz="1800" b="0" strike="noStrike" spc="-1" dirty="0">
                <a:solidFill>
                  <a:srgbClr val="404040"/>
                </a:solidFill>
                <a:uFill>
                  <a:solidFill>
                    <a:srgbClr val="FFFFFF"/>
                  </a:solidFill>
                </a:uFill>
                <a:latin typeface="Calibri"/>
                <a:ea typeface="Calibri"/>
              </a:rPr>
              <a:t> Bu , </a:t>
            </a:r>
            <a:r>
              <a:rPr lang="en-IN" sz="1800" b="0" strike="noStrike" spc="-1" dirty="0" err="1">
                <a:solidFill>
                  <a:srgbClr val="404040"/>
                </a:solidFill>
                <a:uFill>
                  <a:solidFill>
                    <a:srgbClr val="FFFFFF"/>
                  </a:solidFill>
                </a:uFill>
                <a:latin typeface="Calibri"/>
                <a:ea typeface="Calibri"/>
              </a:rPr>
              <a:t>Shuzen</a:t>
            </a:r>
            <a:r>
              <a:rPr lang="en-IN" sz="1800" b="0" strike="noStrike" spc="-1" dirty="0">
                <a:solidFill>
                  <a:srgbClr val="404040"/>
                </a:solidFill>
                <a:uFill>
                  <a:solidFill>
                    <a:srgbClr val="FFFFFF"/>
                  </a:solidFill>
                </a:uFill>
                <a:latin typeface="Calibri"/>
                <a:ea typeface="Calibri"/>
              </a:rPr>
              <a:t> Wu; Year : 2013</a:t>
            </a: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Trebuchet MS"/>
              <a:buChar char=" "/>
            </a:pPr>
            <a:r>
              <a:rPr lang="en-IN" sz="1800" b="0" strike="noStrike" spc="-1" dirty="0">
                <a:solidFill>
                  <a:srgbClr val="404040"/>
                </a:solidFill>
                <a:uFill>
                  <a:solidFill>
                    <a:srgbClr val="FFFFFF"/>
                  </a:solidFill>
                </a:uFill>
                <a:latin typeface="Calibri"/>
                <a:ea typeface="Calibri"/>
              </a:rPr>
              <a:t>7. </a:t>
            </a:r>
            <a:r>
              <a:rPr lang="en-IN" sz="1800" b="0" strike="noStrike" spc="-1" dirty="0">
                <a:solidFill>
                  <a:srgbClr val="404040"/>
                </a:solidFill>
                <a:uFill>
                  <a:solidFill>
                    <a:srgbClr val="FFFFFF"/>
                  </a:solidFill>
                </a:uFill>
                <a:latin typeface="Calibri"/>
                <a:ea typeface="Calibri"/>
                <a:hlinkClick r:id="rId3"/>
              </a:rPr>
              <a:t>http://www.telegraph.co.uk/cars/news/emissions-scandal-do-you-own-one-of-the-worst-performing-cars</a:t>
            </a:r>
            <a:r>
              <a:rPr lang="en-IN" sz="1800" b="0" strike="noStrike" spc="-1" dirty="0" smtClean="0">
                <a:solidFill>
                  <a:srgbClr val="404040"/>
                </a:solidFill>
                <a:uFill>
                  <a:solidFill>
                    <a:srgbClr val="FFFFFF"/>
                  </a:solidFill>
                </a:uFill>
                <a:latin typeface="Calibri"/>
                <a:ea typeface="Calibri"/>
                <a:hlinkClick r:id="rId3"/>
              </a:rPr>
              <a:t>/</a:t>
            </a:r>
            <a:endParaRPr lang="en-IN" sz="1800" b="0" strike="noStrike" spc="-1" dirty="0" smtClean="0">
              <a:solidFill>
                <a:srgbClr val="404040"/>
              </a:solidFill>
              <a:uFill>
                <a:solidFill>
                  <a:srgbClr val="FFFFFF"/>
                </a:solidFill>
              </a:uFill>
              <a:latin typeface="Calibri"/>
              <a:ea typeface="Calibri"/>
            </a:endParaRPr>
          </a:p>
          <a:p>
            <a:pPr marL="91440" indent="-91080">
              <a:lnSpc>
                <a:spcPct val="100000"/>
              </a:lnSpc>
              <a:buClr>
                <a:srgbClr val="E48312"/>
              </a:buClr>
              <a:buFont typeface="Trebuchet MS"/>
              <a:buChar char=" "/>
            </a:pPr>
            <a:r>
              <a:rPr lang="en-IN" spc="-1" dirty="0" smtClean="0">
                <a:solidFill>
                  <a:srgbClr val="404040"/>
                </a:solidFill>
                <a:uFill>
                  <a:solidFill>
                    <a:srgbClr val="FFFFFF"/>
                  </a:solidFill>
                </a:uFill>
                <a:latin typeface="Calibri"/>
                <a:ea typeface="Calibri"/>
              </a:rPr>
              <a:t>8.</a:t>
            </a:r>
            <a:r>
              <a:rPr lang="en-IN" spc="-1" dirty="0" smtClean="0">
                <a:solidFill>
                  <a:srgbClr val="404040"/>
                </a:solidFill>
                <a:uFill>
                  <a:solidFill>
                    <a:srgbClr val="FFFFFF"/>
                  </a:solidFill>
                </a:uFill>
                <a:latin typeface="Calibri"/>
                <a:ea typeface="Calibri"/>
                <a:hlinkClick r:id="rId4"/>
              </a:rPr>
              <a:t> http://</a:t>
            </a:r>
            <a:r>
              <a:rPr lang="en-IN" spc="-1" dirty="0" err="1" smtClean="0">
                <a:solidFill>
                  <a:srgbClr val="404040"/>
                </a:solidFill>
                <a:uFill>
                  <a:solidFill>
                    <a:srgbClr val="FFFFFF"/>
                  </a:solidFill>
                </a:uFill>
                <a:latin typeface="Calibri"/>
                <a:ea typeface="Calibri"/>
                <a:hlinkClick r:id="rId4"/>
              </a:rPr>
              <a:t>snowball.tartarus.org</a:t>
            </a:r>
            <a:r>
              <a:rPr lang="en-IN" spc="-1" dirty="0" smtClean="0">
                <a:solidFill>
                  <a:srgbClr val="404040"/>
                </a:solidFill>
                <a:uFill>
                  <a:solidFill>
                    <a:srgbClr val="FFFFFF"/>
                  </a:solidFill>
                </a:uFill>
                <a:latin typeface="Calibri"/>
                <a:ea typeface="Calibri"/>
                <a:hlinkClick r:id="rId4"/>
              </a:rPr>
              <a:t>/algorithms/porter/</a:t>
            </a:r>
            <a:r>
              <a:rPr lang="en-IN" spc="-1" dirty="0" err="1" smtClean="0">
                <a:solidFill>
                  <a:srgbClr val="404040"/>
                </a:solidFill>
                <a:uFill>
                  <a:solidFill>
                    <a:srgbClr val="FFFFFF"/>
                  </a:solidFill>
                </a:uFill>
                <a:latin typeface="Calibri"/>
                <a:ea typeface="Calibri"/>
                <a:hlinkClick r:id="rId4"/>
              </a:rPr>
              <a:t>stemmer.html</a:t>
            </a:r>
            <a:endParaRPr lang="en-IN" sz="2000" b="0" strike="noStrike" spc="-1" dirty="0">
              <a:solidFill>
                <a:srgbClr val="404040"/>
              </a:solidFill>
              <a:uFill>
                <a:solidFill>
                  <a:srgbClr val="FFFFFF"/>
                </a:solidFill>
              </a:uFill>
              <a:latin typeface="Calibri"/>
            </a:endParaRPr>
          </a:p>
          <a:p>
            <a:pPr>
              <a:lnSpc>
                <a:spcPct val="90000"/>
              </a:lnSpc>
            </a:pPr>
            <a:endParaRPr lang="en-IN" sz="2000" b="0" strike="noStrike" spc="-1" dirty="0">
              <a:solidFill>
                <a:srgbClr val="404040"/>
              </a:solidFill>
              <a:uFill>
                <a:solidFill>
                  <a:srgbClr val="FFFFFF"/>
                </a:solidFill>
              </a:uFill>
              <a:latin typeface="Calibri"/>
            </a:endParaRPr>
          </a:p>
        </p:txBody>
      </p:sp>
      <p:sp>
        <p:nvSpPr>
          <p:cNvPr id="205" name="TextShape 3"/>
          <p:cNvSpPr txBox="1"/>
          <p:nvPr/>
        </p:nvSpPr>
        <p:spPr>
          <a:xfrm>
            <a:off x="11664000" y="6482160"/>
            <a:ext cx="4012560" cy="426600"/>
          </a:xfrm>
          <a:prstGeom prst="rect">
            <a:avLst/>
          </a:prstGeom>
          <a:noFill/>
          <a:ln>
            <a:noFill/>
          </a:ln>
        </p:spPr>
        <p:txBody>
          <a:bodyPr lIns="90000" tIns="45000" rIns="90000" bIns="45000"/>
          <a:lstStyle/>
          <a:p>
            <a:fld id="{D789756E-3E92-48A0-B356-5772B34E5F95}" type="slidenum">
              <a:rPr lang="en-IN" sz="1800" b="0" strike="noStrike" spc="-1">
                <a:solidFill>
                  <a:srgbClr val="000000"/>
                </a:solidFill>
                <a:uFill>
                  <a:solidFill>
                    <a:srgbClr val="FFFFFF"/>
                  </a:solidFill>
                </a:uFill>
                <a:latin typeface="Arial"/>
              </a:rPr>
              <a:t>29</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1097280" y="286560"/>
            <a:ext cx="10058040" cy="1450440"/>
          </a:xfrm>
          <a:prstGeom prst="rect">
            <a:avLst/>
          </a:prstGeom>
          <a:noFill/>
          <a:ln>
            <a:noFill/>
          </a:ln>
        </p:spPr>
        <p:txBody>
          <a:bodyPr lIns="45720" tIns="45000" rIns="45720" bIns="45000" anchor="b"/>
          <a:lstStyle/>
          <a:p>
            <a:pPr>
              <a:lnSpc>
                <a:spcPct val="100000"/>
              </a:lnSpc>
            </a:pPr>
            <a:r>
              <a:rPr lang="en-IN" sz="4800" b="0" strike="noStrike" spc="-97">
                <a:solidFill>
                  <a:srgbClr val="404040"/>
                </a:solidFill>
                <a:uFill>
                  <a:solidFill>
                    <a:srgbClr val="FFFFFF"/>
                  </a:solidFill>
                </a:uFill>
                <a:latin typeface="Calibri Light"/>
                <a:ea typeface="Calibri Light"/>
              </a:rPr>
              <a:t>ABSTRACT</a:t>
            </a:r>
            <a:endParaRPr lang="en-IN" sz="1800" b="0" strike="noStrike" spc="-1">
              <a:solidFill>
                <a:srgbClr val="000000"/>
              </a:solidFill>
              <a:uFill>
                <a:solidFill>
                  <a:srgbClr val="FFFFFF"/>
                </a:solidFill>
              </a:uFill>
              <a:latin typeface="Calibri"/>
            </a:endParaRPr>
          </a:p>
        </p:txBody>
      </p:sp>
      <p:sp>
        <p:nvSpPr>
          <p:cNvPr id="132" name="TextShape 2"/>
          <p:cNvSpPr txBox="1"/>
          <p:nvPr/>
        </p:nvSpPr>
        <p:spPr>
          <a:xfrm>
            <a:off x="1097280" y="2033640"/>
            <a:ext cx="9600840" cy="3318480"/>
          </a:xfrm>
          <a:prstGeom prst="rect">
            <a:avLst/>
          </a:prstGeom>
          <a:noFill/>
          <a:ln>
            <a:noFill/>
          </a:ln>
        </p:spPr>
        <p:txBody>
          <a:bodyPr lIns="0" tIns="0" rIns="0" bIns="0"/>
          <a:lstStyle/>
          <a:p>
            <a:pPr marL="91440" indent="-91080" algn="just">
              <a:lnSpc>
                <a:spcPct val="90000"/>
              </a:lnSpc>
              <a:buClr>
                <a:srgbClr val="E48312"/>
              </a:buClr>
              <a:buFont typeface="Symbol" charset="2"/>
              <a:buChar char=""/>
            </a:pPr>
            <a:r>
              <a:rPr lang="en-IN" sz="2000" b="0" strike="noStrike" spc="-1">
                <a:solidFill>
                  <a:srgbClr val="404040"/>
                </a:solidFill>
                <a:uFill>
                  <a:solidFill>
                    <a:srgbClr val="FFFFFF"/>
                  </a:solidFill>
                </a:uFill>
                <a:latin typeface="Calibri"/>
                <a:ea typeface="Calibri"/>
              </a:rPr>
              <a:t> The system proposes a domain independent supervised learning methodology that uses machine learning techniques to build models or discriminators for the different classes such as positive or negative reviews using a large corpus</a:t>
            </a:r>
            <a:r>
              <a:rPr lang="en-IN" sz="2000" b="0" strike="noStrike" spc="-1" smtClean="0">
                <a:solidFill>
                  <a:srgbClr val="404040"/>
                </a:solidFill>
                <a:uFill>
                  <a:solidFill>
                    <a:srgbClr val="FFFFFF"/>
                  </a:solidFill>
                </a:uFill>
                <a:latin typeface="Calibri"/>
                <a:ea typeface="Calibri"/>
              </a:rPr>
              <a:t>.</a:t>
            </a:r>
          </a:p>
          <a:p>
            <a:pPr marL="91440" indent="-91080" algn="just">
              <a:lnSpc>
                <a:spcPct val="90000"/>
              </a:lnSpc>
              <a:buClr>
                <a:srgbClr val="E48312"/>
              </a:buClr>
              <a:buFont typeface="Symbol" charset="2"/>
              <a:buChar char=""/>
            </a:pPr>
            <a:endParaRPr lang="en-IN" sz="2000" b="0" strike="noStrike" spc="-1" dirty="0">
              <a:solidFill>
                <a:srgbClr val="404040"/>
              </a:solidFill>
              <a:uFill>
                <a:solidFill>
                  <a:srgbClr val="FFFFFF"/>
                </a:solidFill>
              </a:uFill>
              <a:latin typeface="Calibri"/>
            </a:endParaRPr>
          </a:p>
          <a:p>
            <a:pPr marL="91440" indent="-91080" algn="just">
              <a:lnSpc>
                <a:spcPct val="90000"/>
              </a:lnSpc>
              <a:buClr>
                <a:srgbClr val="E48312"/>
              </a:buClr>
              <a:buFont typeface="Symbol" charset="2"/>
              <a:buChar char=""/>
            </a:pPr>
            <a:r>
              <a:rPr lang="en-IN" sz="2000" b="0" strike="noStrike" spc="-1" dirty="0">
                <a:solidFill>
                  <a:srgbClr val="404040"/>
                </a:solidFill>
                <a:uFill>
                  <a:solidFill>
                    <a:srgbClr val="FFFFFF"/>
                  </a:solidFill>
                </a:uFill>
                <a:latin typeface="Calibri"/>
                <a:ea typeface="Calibri"/>
              </a:rPr>
              <a:t> The training data consists of a set of training examples of the product reviews of automobiles that is segregated based on various models and years of manufacturing. </a:t>
            </a:r>
            <a:endParaRPr lang="en-IN" sz="2000" b="0" strike="noStrike" spc="-1" dirty="0" smtClean="0">
              <a:solidFill>
                <a:srgbClr val="404040"/>
              </a:solidFill>
              <a:uFill>
                <a:solidFill>
                  <a:srgbClr val="FFFFFF"/>
                </a:solidFill>
              </a:uFill>
              <a:latin typeface="Calibri"/>
              <a:ea typeface="Calibri"/>
            </a:endParaRPr>
          </a:p>
          <a:p>
            <a:pPr marL="91440" indent="-91080" algn="just">
              <a:lnSpc>
                <a:spcPct val="90000"/>
              </a:lnSpc>
              <a:buClr>
                <a:srgbClr val="E48312"/>
              </a:buClr>
              <a:buFont typeface="Symbol" charset="2"/>
              <a:buChar char=""/>
            </a:pPr>
            <a:endParaRPr lang="en-IN" sz="2000" b="0" strike="noStrike" spc="-1" dirty="0">
              <a:solidFill>
                <a:srgbClr val="404040"/>
              </a:solidFill>
              <a:uFill>
                <a:solidFill>
                  <a:srgbClr val="FFFFFF"/>
                </a:solidFill>
              </a:uFill>
              <a:latin typeface="Calibri"/>
            </a:endParaRPr>
          </a:p>
          <a:p>
            <a:pPr marL="91440" indent="-91080" algn="just">
              <a:lnSpc>
                <a:spcPct val="90000"/>
              </a:lnSpc>
              <a:buClr>
                <a:srgbClr val="E48312"/>
              </a:buClr>
              <a:buFont typeface="Symbol" charset="2"/>
              <a:buChar char=""/>
            </a:pPr>
            <a:r>
              <a:rPr lang="en-IN" sz="2000" b="0" strike="noStrike" spc="-1" dirty="0">
                <a:solidFill>
                  <a:srgbClr val="404040"/>
                </a:solidFill>
                <a:uFill>
                  <a:solidFill>
                    <a:srgbClr val="FFFFFF"/>
                  </a:solidFill>
                </a:uFill>
                <a:latin typeface="Calibri"/>
                <a:ea typeface="Calibri"/>
              </a:rPr>
              <a:t> This training dataset is fed into the system which </a:t>
            </a:r>
            <a:r>
              <a:rPr lang="en-IN" sz="2000" b="0" strike="noStrike" spc="-1" dirty="0" err="1">
                <a:solidFill>
                  <a:srgbClr val="404040"/>
                </a:solidFill>
                <a:uFill>
                  <a:solidFill>
                    <a:srgbClr val="FFFFFF"/>
                  </a:solidFill>
                </a:uFill>
                <a:latin typeface="Calibri"/>
                <a:ea typeface="Calibri"/>
              </a:rPr>
              <a:t>analyzes</a:t>
            </a:r>
            <a:r>
              <a:rPr lang="en-IN" sz="2000" b="0" strike="noStrike" spc="-1" dirty="0">
                <a:solidFill>
                  <a:srgbClr val="404040"/>
                </a:solidFill>
                <a:uFill>
                  <a:solidFill>
                    <a:srgbClr val="FFFFFF"/>
                  </a:solidFill>
                </a:uFill>
                <a:latin typeface="Calibri"/>
                <a:ea typeface="Calibri"/>
              </a:rPr>
              <a:t> commonly occurring data patterns and identifies the polarity of each review provided by the user. </a:t>
            </a:r>
            <a:endParaRPr lang="en-IN" sz="2000" b="0" strike="noStrike" spc="-1" dirty="0">
              <a:solidFill>
                <a:srgbClr val="404040"/>
              </a:solidFill>
              <a:uFill>
                <a:solidFill>
                  <a:srgbClr val="FFFFFF"/>
                </a:solidFill>
              </a:uFill>
              <a:latin typeface="Calibri"/>
            </a:endParaRPr>
          </a:p>
        </p:txBody>
      </p:sp>
      <p:sp>
        <p:nvSpPr>
          <p:cNvPr id="133" name="TextShape 3"/>
          <p:cNvSpPr txBox="1"/>
          <p:nvPr/>
        </p:nvSpPr>
        <p:spPr>
          <a:xfrm>
            <a:off x="11664000" y="6482160"/>
            <a:ext cx="4012560" cy="426600"/>
          </a:xfrm>
          <a:prstGeom prst="rect">
            <a:avLst/>
          </a:prstGeom>
          <a:noFill/>
          <a:ln>
            <a:noFill/>
          </a:ln>
        </p:spPr>
        <p:txBody>
          <a:bodyPr lIns="90000" tIns="45000" rIns="90000" bIns="45000"/>
          <a:lstStyle/>
          <a:p>
            <a:fld id="{EF4E7C6F-10DF-49E0-AE92-96C545907E9A}" type="slidenum">
              <a:rPr lang="en-IN" sz="1800" b="0" strike="noStrike" spc="-1">
                <a:solidFill>
                  <a:srgbClr val="000000"/>
                </a:solidFill>
                <a:uFill>
                  <a:solidFill>
                    <a:srgbClr val="FFFFFF"/>
                  </a:solidFill>
                </a:uFill>
                <a:latin typeface="Arial"/>
              </a:rPr>
              <a:t>3</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image8.jpeg"/>
          <p:cNvPicPr/>
          <p:nvPr/>
        </p:nvPicPr>
        <p:blipFill>
          <a:blip r:embed="rId2"/>
          <a:stretch/>
        </p:blipFill>
        <p:spPr>
          <a:xfrm>
            <a:off x="3292920" y="1849680"/>
            <a:ext cx="6431760" cy="3624120"/>
          </a:xfrm>
          <a:prstGeom prst="rect">
            <a:avLst/>
          </a:prstGeom>
          <a:ln w="12600">
            <a:noFill/>
          </a:ln>
        </p:spPr>
      </p:pic>
      <p:sp>
        <p:nvSpPr>
          <p:cNvPr id="207" name="TextShape 1"/>
          <p:cNvSpPr txBox="1"/>
          <p:nvPr/>
        </p:nvSpPr>
        <p:spPr>
          <a:xfrm>
            <a:off x="11664000" y="6482160"/>
            <a:ext cx="4012560" cy="426600"/>
          </a:xfrm>
          <a:prstGeom prst="rect">
            <a:avLst/>
          </a:prstGeom>
          <a:noFill/>
          <a:ln>
            <a:noFill/>
          </a:ln>
        </p:spPr>
        <p:txBody>
          <a:bodyPr lIns="90000" tIns="45000" rIns="90000" bIns="45000"/>
          <a:lstStyle/>
          <a:p>
            <a:fld id="{06CCC5CD-B07C-4EC5-BFBA-F9922A682903}" type="slidenum">
              <a:rPr lang="en-IN" sz="1800" b="0" strike="noStrike" spc="-1">
                <a:solidFill>
                  <a:srgbClr val="000000"/>
                </a:solidFill>
                <a:uFill>
                  <a:solidFill>
                    <a:srgbClr val="FFFFFF"/>
                  </a:solidFill>
                </a:uFill>
                <a:latin typeface="Arial"/>
              </a:rPr>
              <a:t>30</a:t>
            </a:fld>
            <a:endParaRPr lang="en-IN" sz="1800" b="0" strike="noStrike" spc="-1">
              <a:solidFill>
                <a:srgbClr val="000000"/>
              </a:solidFill>
              <a:uFill>
                <a:solidFill>
                  <a:srgbClr val="FFFFFF"/>
                </a:solidFill>
              </a:uFill>
              <a:latin typeface="Arial"/>
            </a:endParaRPr>
          </a:p>
        </p:txBody>
      </p:sp>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1101960" y="133560"/>
            <a:ext cx="10058040" cy="1450440"/>
          </a:xfrm>
          <a:prstGeom prst="rect">
            <a:avLst/>
          </a:prstGeom>
          <a:noFill/>
          <a:ln>
            <a:noFill/>
          </a:ln>
        </p:spPr>
        <p:txBody>
          <a:bodyPr lIns="45720" tIns="45000" rIns="45720" bIns="45000" anchor="b"/>
          <a:lstStyle/>
          <a:p>
            <a:pPr>
              <a:lnSpc>
                <a:spcPct val="85000"/>
              </a:lnSpc>
            </a:pPr>
            <a:r>
              <a:rPr lang="en-IN" sz="4800" b="0" strike="noStrike" spc="-49">
                <a:solidFill>
                  <a:srgbClr val="404040"/>
                </a:solidFill>
                <a:uFill>
                  <a:solidFill>
                    <a:srgbClr val="FFFFFF"/>
                  </a:solidFill>
                </a:uFill>
                <a:latin typeface="Calibri Light"/>
                <a:ea typeface="Calibri Light"/>
              </a:rPr>
              <a:t>Motivation Behind the Work</a:t>
            </a:r>
            <a:endParaRPr lang="en-IN" sz="1800" b="0" strike="noStrike" spc="-1">
              <a:solidFill>
                <a:srgbClr val="000000"/>
              </a:solidFill>
              <a:uFill>
                <a:solidFill>
                  <a:srgbClr val="FFFFFF"/>
                </a:solidFill>
              </a:uFill>
              <a:latin typeface="Calibri"/>
            </a:endParaRPr>
          </a:p>
        </p:txBody>
      </p:sp>
      <p:sp>
        <p:nvSpPr>
          <p:cNvPr id="135" name="TextShape 2"/>
          <p:cNvSpPr txBox="1"/>
          <p:nvPr/>
        </p:nvSpPr>
        <p:spPr>
          <a:xfrm>
            <a:off x="1008000" y="1845720"/>
            <a:ext cx="10058040" cy="4562280"/>
          </a:xfrm>
          <a:prstGeom prst="rect">
            <a:avLst/>
          </a:prstGeom>
          <a:noFill/>
          <a:ln>
            <a:noFill/>
          </a:ln>
        </p:spPr>
        <p:txBody>
          <a:bodyPr lIns="0" tIns="0" rIns="0" bIns="0"/>
          <a:lstStyle/>
          <a:p>
            <a:pPr marL="91440" indent="-91080">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 The constant rise in global temperatures in the past few decades has led to massive changes in the ecosystem. </a:t>
            </a:r>
            <a:r>
              <a:rPr lang="en-IN" sz="2000" b="0" strike="noStrike" spc="-1" dirty="0" smtClean="0">
                <a:solidFill>
                  <a:srgbClr val="404040"/>
                </a:solidFill>
                <a:uFill>
                  <a:solidFill>
                    <a:srgbClr val="FFFFFF"/>
                  </a:solidFill>
                </a:uFill>
                <a:latin typeface="Calibri"/>
                <a:ea typeface="Calibri"/>
              </a:rPr>
              <a:t>Measures </a:t>
            </a:r>
            <a:r>
              <a:rPr lang="en-IN" sz="2000" b="0" strike="noStrike" spc="-1" dirty="0">
                <a:solidFill>
                  <a:srgbClr val="404040"/>
                </a:solidFill>
                <a:uFill>
                  <a:solidFill>
                    <a:srgbClr val="FFFFFF"/>
                  </a:solidFill>
                </a:uFill>
                <a:latin typeface="Calibri"/>
                <a:ea typeface="Calibri"/>
              </a:rPr>
              <a:t>need to be taken in order to curb this rise in temperature.</a:t>
            </a:r>
            <a:endParaRPr lang="en-IN" sz="2000" b="0" strike="noStrike" spc="-1" dirty="0">
              <a:solidFill>
                <a:srgbClr val="404040"/>
              </a:solidFill>
              <a:uFill>
                <a:solidFill>
                  <a:srgbClr val="FFFFFF"/>
                </a:solidFill>
              </a:uFill>
              <a:latin typeface="Calibri"/>
            </a:endParaRPr>
          </a:p>
          <a:p>
            <a:pPr>
              <a:lnSpc>
                <a:spcPct val="100000"/>
              </a:lnSpc>
            </a:pP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Arial"/>
              <a:buChar char="•"/>
            </a:pPr>
            <a:r>
              <a:rPr lang="en-IN" sz="2000" b="0" strike="noStrike" spc="-1" dirty="0">
                <a:solidFill>
                  <a:srgbClr val="404040"/>
                </a:solidFill>
                <a:uFill>
                  <a:solidFill>
                    <a:srgbClr val="FFFFFF"/>
                  </a:solidFill>
                </a:uFill>
                <a:latin typeface="Calibri"/>
                <a:ea typeface="Calibri"/>
              </a:rPr>
              <a:t> Most of the air pollution that takes place comes from automobiles. Hence the motivation behind undertaking this project was to find a way to help automobile manufacturers assess the vehicular </a:t>
            </a:r>
            <a:r>
              <a:rPr lang="en-IN" sz="2000" b="0" strike="noStrike" spc="-1" dirty="0" smtClean="0">
                <a:solidFill>
                  <a:srgbClr val="404040"/>
                </a:solidFill>
                <a:uFill>
                  <a:solidFill>
                    <a:srgbClr val="FFFFFF"/>
                  </a:solidFill>
                </a:uFill>
                <a:latin typeface="Calibri"/>
                <a:ea typeface="Calibri"/>
              </a:rPr>
              <a:t>emissions. </a:t>
            </a:r>
          </a:p>
          <a:p>
            <a:pPr marL="91440" indent="-91080">
              <a:lnSpc>
                <a:spcPct val="100000"/>
              </a:lnSpc>
              <a:buClr>
                <a:srgbClr val="E48312"/>
              </a:buClr>
              <a:buFont typeface="Arial"/>
              <a:buChar char="•"/>
            </a:pPr>
            <a:endParaRPr lang="en-IN" sz="2000" spc="-1" dirty="0">
              <a:solidFill>
                <a:srgbClr val="404040"/>
              </a:solidFill>
              <a:uFill>
                <a:solidFill>
                  <a:srgbClr val="FFFFFF"/>
                </a:solidFill>
              </a:uFill>
              <a:latin typeface="Calibri"/>
              <a:ea typeface="Calibri"/>
            </a:endParaRPr>
          </a:p>
          <a:p>
            <a:pPr marL="91440" indent="-91080">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This is done based </a:t>
            </a:r>
            <a:r>
              <a:rPr lang="en-IN" sz="2000" b="0" strike="noStrike" spc="-1" dirty="0">
                <a:solidFill>
                  <a:srgbClr val="404040"/>
                </a:solidFill>
                <a:uFill>
                  <a:solidFill>
                    <a:srgbClr val="FFFFFF"/>
                  </a:solidFill>
                </a:uFill>
                <a:latin typeface="Calibri"/>
                <a:ea typeface="Calibri"/>
              </a:rPr>
              <a:t>on various factors like engine performance, CO2 emissions, etc. which can help in manufacturing  automobiles that have lesser impact on the ecosystem.</a:t>
            </a:r>
            <a:endParaRPr lang="en-IN" sz="2000" b="0" strike="noStrike" spc="-1" dirty="0">
              <a:solidFill>
                <a:srgbClr val="404040"/>
              </a:solidFill>
              <a:uFill>
                <a:solidFill>
                  <a:srgbClr val="FFFFFF"/>
                </a:solidFill>
              </a:uFill>
              <a:latin typeface="Calibri"/>
            </a:endParaRPr>
          </a:p>
          <a:p>
            <a:pPr>
              <a:lnSpc>
                <a:spcPct val="100000"/>
              </a:lnSpc>
            </a:pPr>
            <a:endParaRPr lang="en-IN" sz="2000" b="0" strike="noStrike" spc="-1" dirty="0">
              <a:solidFill>
                <a:srgbClr val="404040"/>
              </a:solidFill>
              <a:uFill>
                <a:solidFill>
                  <a:srgbClr val="FFFFFF"/>
                </a:solidFill>
              </a:uFill>
              <a:latin typeface="Calibri"/>
            </a:endParaRPr>
          </a:p>
          <a:p>
            <a:pPr marL="91440" indent="-91080">
              <a:lnSpc>
                <a:spcPct val="100000"/>
              </a:lnSpc>
              <a:buClr>
                <a:srgbClr val="E48312"/>
              </a:buClr>
              <a:buFont typeface="Arial"/>
              <a:buChar char="•"/>
            </a:pPr>
            <a:r>
              <a:rPr lang="en-IN" sz="2000" b="0" strike="noStrike" spc="-1" dirty="0" smtClean="0">
                <a:solidFill>
                  <a:srgbClr val="404040"/>
                </a:solidFill>
                <a:uFill>
                  <a:solidFill>
                    <a:srgbClr val="FFFFFF"/>
                  </a:solidFill>
                </a:uFill>
                <a:latin typeface="Calibri"/>
                <a:ea typeface="Calibri"/>
              </a:rPr>
              <a:t>The project </a:t>
            </a:r>
            <a:r>
              <a:rPr lang="en-IN" sz="2000" b="0" strike="noStrike" spc="-1" dirty="0">
                <a:solidFill>
                  <a:srgbClr val="404040"/>
                </a:solidFill>
                <a:uFill>
                  <a:solidFill>
                    <a:srgbClr val="FFFFFF"/>
                  </a:solidFill>
                </a:uFill>
                <a:latin typeface="Calibri"/>
                <a:ea typeface="Calibri"/>
              </a:rPr>
              <a:t>uses consumer reviews to identify any drawbacks or pitfalls in the car models and hence allow companies to rectify the errors in production. </a:t>
            </a:r>
            <a:endParaRPr lang="en-IN" sz="2000" b="0" strike="noStrike" spc="-1" dirty="0">
              <a:solidFill>
                <a:srgbClr val="404040"/>
              </a:solidFill>
              <a:uFill>
                <a:solidFill>
                  <a:srgbClr val="FFFFFF"/>
                </a:solidFill>
              </a:uFill>
              <a:latin typeface="Calibri"/>
            </a:endParaRPr>
          </a:p>
        </p:txBody>
      </p:sp>
      <p:sp>
        <p:nvSpPr>
          <p:cNvPr id="136" name="TextShape 3"/>
          <p:cNvSpPr txBox="1"/>
          <p:nvPr/>
        </p:nvSpPr>
        <p:spPr>
          <a:xfrm>
            <a:off x="11664000" y="6482160"/>
            <a:ext cx="4012560" cy="426600"/>
          </a:xfrm>
          <a:prstGeom prst="rect">
            <a:avLst/>
          </a:prstGeom>
          <a:noFill/>
          <a:ln>
            <a:noFill/>
          </a:ln>
        </p:spPr>
        <p:txBody>
          <a:bodyPr lIns="90000" tIns="45000" rIns="90000" bIns="45000"/>
          <a:lstStyle/>
          <a:p>
            <a:fld id="{99A62616-46B7-4440-98F1-419063972AE5}" type="slidenum">
              <a:rPr lang="en-IN" sz="1800" b="0" strike="noStrike" spc="-1">
                <a:solidFill>
                  <a:srgbClr val="000000"/>
                </a:solidFill>
                <a:uFill>
                  <a:solidFill>
                    <a:srgbClr val="FFFFFF"/>
                  </a:solidFill>
                </a:uFill>
                <a:latin typeface="Arial"/>
              </a:rPr>
              <a:t>4</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154520" y="1892520"/>
            <a:ext cx="10058040" cy="1450440"/>
          </a:xfrm>
          <a:prstGeom prst="rect">
            <a:avLst/>
          </a:prstGeom>
          <a:noFill/>
          <a:ln w="12600">
            <a:noFill/>
          </a:ln>
        </p:spPr>
        <p:txBody>
          <a:bodyPr lIns="45720" tIns="45000" rIns="45720" bIns="45000" anchor="b"/>
          <a:lstStyle/>
          <a:p>
            <a:pPr algn="ctr">
              <a:lnSpc>
                <a:spcPct val="100000"/>
              </a:lnSpc>
            </a:pPr>
            <a:r>
              <a:rPr lang="en-IN" sz="4800" b="0" strike="noStrike" spc="-49">
                <a:solidFill>
                  <a:srgbClr val="404040"/>
                </a:solidFill>
                <a:uFill>
                  <a:solidFill>
                    <a:srgbClr val="FFFFFF"/>
                  </a:solidFill>
                </a:uFill>
                <a:latin typeface="Calibri Light"/>
                <a:ea typeface="Calibri Light"/>
              </a:rPr>
              <a:t>LITERATURE SURVEY</a:t>
            </a:r>
            <a:endParaRPr lang="en-IN" sz="1800" b="0" strike="noStrike" spc="-1">
              <a:solidFill>
                <a:srgbClr val="000000"/>
              </a:solidFill>
              <a:uFill>
                <a:solidFill>
                  <a:srgbClr val="FFFFFF"/>
                </a:solidFill>
              </a:uFill>
              <a:latin typeface="Calibri"/>
            </a:endParaRPr>
          </a:p>
        </p:txBody>
      </p:sp>
      <p:sp>
        <p:nvSpPr>
          <p:cNvPr id="138" name="TextShape 2"/>
          <p:cNvSpPr txBox="1"/>
          <p:nvPr/>
        </p:nvSpPr>
        <p:spPr>
          <a:xfrm>
            <a:off x="11664000" y="6482160"/>
            <a:ext cx="4012560" cy="426600"/>
          </a:xfrm>
          <a:prstGeom prst="rect">
            <a:avLst/>
          </a:prstGeom>
          <a:noFill/>
          <a:ln>
            <a:noFill/>
          </a:ln>
        </p:spPr>
        <p:txBody>
          <a:bodyPr lIns="90000" tIns="45000" rIns="90000" bIns="45000"/>
          <a:lstStyle/>
          <a:p>
            <a:fld id="{899F8026-9DC9-40F8-A55E-640FA8649539}" type="slidenum">
              <a:rPr lang="en-IN" sz="1800" b="0" strike="noStrike" spc="-1">
                <a:solidFill>
                  <a:srgbClr val="000000"/>
                </a:solidFill>
                <a:uFill>
                  <a:solidFill>
                    <a:srgbClr val="FFFFFF"/>
                  </a:solidFill>
                </a:uFill>
                <a:latin typeface="Arial"/>
              </a:rPr>
              <a:t>5</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Table 1"/>
          <p:cNvGraphicFramePr/>
          <p:nvPr>
            <p:extLst>
              <p:ext uri="{D42A27DB-BD31-4B8C-83A1-F6EECF244321}">
                <p14:modId xmlns:p14="http://schemas.microsoft.com/office/powerpoint/2010/main" val="1834792048"/>
              </p:ext>
            </p:extLst>
          </p:nvPr>
        </p:nvGraphicFramePr>
        <p:xfrm>
          <a:off x="757440" y="258480"/>
          <a:ext cx="10704600" cy="5875920"/>
        </p:xfrm>
        <a:graphic>
          <a:graphicData uri="http://schemas.openxmlformats.org/drawingml/2006/table">
            <a:tbl>
              <a:tblPr/>
              <a:tblGrid>
                <a:gridCol w="666360"/>
                <a:gridCol w="2776680"/>
                <a:gridCol w="2831400"/>
                <a:gridCol w="2254320"/>
                <a:gridCol w="2175840"/>
              </a:tblGrid>
              <a:tr h="430560">
                <a:tc>
                  <a:txBody>
                    <a:bodyPr/>
                    <a:lstStyle/>
                    <a:p>
                      <a:pPr>
                        <a:lnSpc>
                          <a:spcPct val="100000"/>
                        </a:lnSpc>
                      </a:pPr>
                      <a:r>
                        <a:rPr lang="en-IN" sz="1600" b="1" strike="noStrike" spc="-1">
                          <a:solidFill>
                            <a:srgbClr val="FFFFFF"/>
                          </a:solidFill>
                          <a:uFill>
                            <a:solidFill>
                              <a:srgbClr val="FFFFFF"/>
                            </a:solidFill>
                          </a:uFill>
                          <a:latin typeface="Arial"/>
                          <a:ea typeface="Arial"/>
                        </a:rPr>
                        <a:t>S.NO</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TITLE/AUTHOR/YEAR</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METHODOLOGY</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DEMERITS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r>
              <a:tr h="5445360">
                <a:tc>
                  <a:txBody>
                    <a:bodyPr/>
                    <a:lstStyle/>
                    <a:p>
                      <a:pPr>
                        <a:lnSpc>
                          <a:spcPct val="100000"/>
                        </a:lnSpc>
                      </a:pPr>
                      <a:r>
                        <a:rPr lang="en-IN" sz="1600" b="0" strike="noStrike" spc="-1" dirty="0">
                          <a:solidFill>
                            <a:srgbClr val="000000"/>
                          </a:solidFill>
                          <a:uFill>
                            <a:solidFill>
                              <a:srgbClr val="FFFFFF"/>
                            </a:solidFill>
                          </a:uFill>
                          <a:latin typeface="Arial"/>
                          <a:ea typeface="Arial"/>
                        </a:rPr>
                        <a:t>1.</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600" b="0" strike="noStrike" spc="-1" dirty="0">
                          <a:solidFill>
                            <a:srgbClr val="000000"/>
                          </a:solidFill>
                          <a:uFill>
                            <a:solidFill>
                              <a:srgbClr val="FFFFFF"/>
                            </a:solidFill>
                          </a:uFill>
                          <a:latin typeface="Arial"/>
                          <a:ea typeface="Arial"/>
                        </a:rPr>
                        <a:t>2.</a:t>
                      </a: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800" b="1" strike="noStrike" spc="-1" dirty="0" smtClean="0">
                          <a:solidFill>
                            <a:srgbClr val="000000"/>
                          </a:solidFill>
                          <a:uFill>
                            <a:solidFill>
                              <a:srgbClr val="FFFFFF"/>
                            </a:solidFill>
                          </a:uFill>
                          <a:latin typeface="+mn-lt"/>
                          <a:ea typeface="Arial"/>
                        </a:rPr>
                        <a:t>Sentiment Analysis in Social Networks: A Study on Vehicles</a:t>
                      </a:r>
                      <a:endParaRPr lang="en-IN" sz="1800" b="0" strike="noStrike" spc="-1" dirty="0" smtClean="0">
                        <a:solidFill>
                          <a:srgbClr val="000000"/>
                        </a:solidFill>
                        <a:uFill>
                          <a:solidFill>
                            <a:srgbClr val="FFFFFF"/>
                          </a:solidFill>
                        </a:uFill>
                        <a:latin typeface="+mn-lt"/>
                      </a:endParaRPr>
                    </a:p>
                    <a:p>
                      <a:pPr>
                        <a:lnSpc>
                          <a:spcPct val="100000"/>
                        </a:lnSpc>
                      </a:pPr>
                      <a:r>
                        <a:rPr lang="en-IN" sz="1800" b="1" strike="noStrike" spc="-1" dirty="0" smtClean="0">
                          <a:solidFill>
                            <a:srgbClr val="000000"/>
                          </a:solidFill>
                          <a:uFill>
                            <a:solidFill>
                              <a:srgbClr val="FFFFFF"/>
                            </a:solidFill>
                          </a:uFill>
                          <a:latin typeface="+mn-lt"/>
                          <a:ea typeface="Arial"/>
                        </a:rPr>
                        <a:t>Author : </a:t>
                      </a:r>
                      <a:r>
                        <a:rPr lang="en-IN" sz="1800" b="0" strike="noStrike" spc="-1" dirty="0" smtClean="0">
                          <a:solidFill>
                            <a:srgbClr val="000000"/>
                          </a:solidFill>
                          <a:uFill>
                            <a:solidFill>
                              <a:srgbClr val="FFFFFF"/>
                            </a:solidFill>
                          </a:uFill>
                          <a:latin typeface="+mn-lt"/>
                          <a:ea typeface="Arial"/>
                        </a:rPr>
                        <a:t>Renata Maria </a:t>
                      </a:r>
                      <a:r>
                        <a:rPr lang="en-IN" sz="1800" b="0" strike="noStrike" spc="-1" dirty="0" err="1" smtClean="0">
                          <a:solidFill>
                            <a:srgbClr val="000000"/>
                          </a:solidFill>
                          <a:uFill>
                            <a:solidFill>
                              <a:srgbClr val="FFFFFF"/>
                            </a:solidFill>
                          </a:uFill>
                          <a:latin typeface="+mn-lt"/>
                          <a:ea typeface="Arial"/>
                        </a:rPr>
                        <a:t>Baracho</a:t>
                      </a:r>
                      <a:r>
                        <a:rPr lang="en-IN" sz="1800" b="0" strike="noStrike" spc="-1" dirty="0" smtClean="0">
                          <a:solidFill>
                            <a:srgbClr val="000000"/>
                          </a:solidFill>
                          <a:uFill>
                            <a:solidFill>
                              <a:srgbClr val="FFFFFF"/>
                            </a:solidFill>
                          </a:uFill>
                          <a:latin typeface="+mn-lt"/>
                          <a:ea typeface="Arial"/>
                        </a:rPr>
                        <a:t> and Gabriel Silva</a:t>
                      </a:r>
                      <a:endParaRPr lang="en-IN" sz="1800" b="0" strike="noStrike" spc="-1" dirty="0" smtClean="0">
                        <a:solidFill>
                          <a:srgbClr val="000000"/>
                        </a:solidFill>
                        <a:uFill>
                          <a:solidFill>
                            <a:srgbClr val="FFFFFF"/>
                          </a:solidFill>
                        </a:uFill>
                        <a:latin typeface="+mn-lt"/>
                      </a:endParaRPr>
                    </a:p>
                    <a:p>
                      <a:pPr>
                        <a:lnSpc>
                          <a:spcPct val="100000"/>
                        </a:lnSpc>
                      </a:pPr>
                      <a:r>
                        <a:rPr lang="en-IN" sz="1800" b="1" strike="noStrike" spc="-1" dirty="0" smtClean="0">
                          <a:solidFill>
                            <a:srgbClr val="000000"/>
                          </a:solidFill>
                          <a:uFill>
                            <a:solidFill>
                              <a:srgbClr val="FFFFFF"/>
                            </a:solidFill>
                          </a:uFill>
                          <a:latin typeface="+mn-lt"/>
                          <a:ea typeface="Arial"/>
                        </a:rPr>
                        <a:t>Year</a:t>
                      </a:r>
                      <a:r>
                        <a:rPr lang="en-IN" sz="1800" b="0" strike="noStrike" spc="-1" dirty="0" smtClean="0">
                          <a:solidFill>
                            <a:srgbClr val="000000"/>
                          </a:solidFill>
                          <a:uFill>
                            <a:solidFill>
                              <a:srgbClr val="FFFFFF"/>
                            </a:solidFill>
                          </a:uFill>
                          <a:latin typeface="+mn-lt"/>
                          <a:ea typeface="Arial"/>
                        </a:rPr>
                        <a:t> : 2015</a:t>
                      </a:r>
                      <a:endParaRPr lang="en-IN" sz="1800" b="0" strike="noStrike" spc="-1" dirty="0" smtClean="0">
                        <a:solidFill>
                          <a:srgbClr val="000000"/>
                        </a:solidFill>
                        <a:uFill>
                          <a:solidFill>
                            <a:srgbClr val="FFFFFF"/>
                          </a:solidFill>
                        </a:uFill>
                        <a:latin typeface="+mn-lt"/>
                      </a:endParaRPr>
                    </a:p>
                    <a:p>
                      <a:pPr>
                        <a:lnSpc>
                          <a:spcPct val="100000"/>
                        </a:lnSpc>
                      </a:pPr>
                      <a:r>
                        <a:rPr lang="en-IN" sz="1800" b="0" strike="noStrike" spc="-1" dirty="0" smtClean="0">
                          <a:solidFill>
                            <a:srgbClr val="000000"/>
                          </a:solidFill>
                          <a:uFill>
                            <a:solidFill>
                              <a:srgbClr val="FFFFFF"/>
                            </a:solidFill>
                          </a:uFill>
                          <a:latin typeface="Arial"/>
                          <a:hlinkClick r:id="rId2" action="ppaction://hlinkfile"/>
                        </a:rPr>
                        <a:t>(Base Paper)</a:t>
                      </a:r>
                      <a:endParaRPr lang="en-IN" sz="1800" b="0" strike="noStrike" spc="-1" dirty="0" smtClean="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a typeface="+mn-ea"/>
                      </a:endParaRPr>
                    </a:p>
                    <a:p>
                      <a:pPr>
                        <a:lnSpc>
                          <a:spcPct val="100000"/>
                        </a:lnSpc>
                      </a:pPr>
                      <a:r>
                        <a:rPr lang="en-IN" sz="1800" b="1" strike="noStrike" spc="-1" dirty="0" smtClean="0">
                          <a:solidFill>
                            <a:srgbClr val="000000"/>
                          </a:solidFill>
                          <a:uFill>
                            <a:solidFill>
                              <a:srgbClr val="FFFFFF"/>
                            </a:solidFill>
                          </a:uFill>
                          <a:latin typeface="+mn-lt"/>
                          <a:ea typeface="Arial"/>
                        </a:rPr>
                        <a:t>Analysis of review helpfulness based on Consumer perspective.</a:t>
                      </a:r>
                      <a:endParaRPr lang="en-IN" sz="1800" b="0" strike="noStrike" spc="-1" dirty="0" smtClean="0">
                        <a:solidFill>
                          <a:srgbClr val="000000"/>
                        </a:solidFill>
                        <a:uFill>
                          <a:solidFill>
                            <a:srgbClr val="FFFFFF"/>
                          </a:solidFill>
                        </a:uFill>
                        <a:latin typeface="+mn-lt"/>
                      </a:endParaRPr>
                    </a:p>
                    <a:p>
                      <a:pPr>
                        <a:lnSpc>
                          <a:spcPct val="100000"/>
                        </a:lnSpc>
                      </a:pPr>
                      <a:r>
                        <a:rPr lang="en-IN" sz="1800" b="1" strike="noStrike" spc="-1" dirty="0" smtClean="0">
                          <a:solidFill>
                            <a:srgbClr val="000000"/>
                          </a:solidFill>
                          <a:uFill>
                            <a:solidFill>
                              <a:srgbClr val="FFFFFF"/>
                            </a:solidFill>
                          </a:uFill>
                          <a:latin typeface="+mn-lt"/>
                          <a:ea typeface="Arial"/>
                        </a:rPr>
                        <a:t>Author	:</a:t>
                      </a:r>
                      <a:r>
                        <a:rPr lang="en-IN" sz="1800" b="0" strike="noStrike" spc="-1" dirty="0" smtClean="0">
                          <a:solidFill>
                            <a:srgbClr val="000000"/>
                          </a:solidFill>
                          <a:uFill>
                            <a:solidFill>
                              <a:srgbClr val="FFFFFF"/>
                            </a:solidFill>
                          </a:uFill>
                          <a:latin typeface="+mn-lt"/>
                          <a:ea typeface="Arial"/>
                        </a:rPr>
                        <a:t> </a:t>
                      </a:r>
                      <a:r>
                        <a:rPr lang="en-IN" sz="1800" b="0" strike="noStrike" spc="-1" dirty="0" err="1" smtClean="0">
                          <a:solidFill>
                            <a:srgbClr val="000000"/>
                          </a:solidFill>
                          <a:uFill>
                            <a:solidFill>
                              <a:srgbClr val="FFFFFF"/>
                            </a:solidFill>
                          </a:uFill>
                          <a:latin typeface="+mn-lt"/>
                          <a:ea typeface="Arial"/>
                        </a:rPr>
                        <a:t>Yuanlin</a:t>
                      </a:r>
                      <a:r>
                        <a:rPr lang="en-IN" sz="1800" b="0" strike="noStrike" spc="-1" dirty="0" smtClean="0">
                          <a:solidFill>
                            <a:srgbClr val="000000"/>
                          </a:solidFill>
                          <a:uFill>
                            <a:solidFill>
                              <a:srgbClr val="FFFFFF"/>
                            </a:solidFill>
                          </a:uFill>
                          <a:latin typeface="+mn-lt"/>
                          <a:ea typeface="Arial"/>
                        </a:rPr>
                        <a:t> Chen, </a:t>
                      </a:r>
                      <a:r>
                        <a:rPr lang="en-IN" sz="1800" b="0" strike="noStrike" spc="-1" dirty="0" err="1" smtClean="0">
                          <a:solidFill>
                            <a:srgbClr val="000000"/>
                          </a:solidFill>
                          <a:uFill>
                            <a:solidFill>
                              <a:srgbClr val="FFFFFF"/>
                            </a:solidFill>
                          </a:uFill>
                          <a:latin typeface="+mn-lt"/>
                          <a:ea typeface="Arial"/>
                        </a:rPr>
                        <a:t>Yueting</a:t>
                      </a:r>
                      <a:r>
                        <a:rPr lang="en-IN" sz="1800" b="0" strike="noStrike" spc="-1" dirty="0" smtClean="0">
                          <a:solidFill>
                            <a:srgbClr val="000000"/>
                          </a:solidFill>
                          <a:uFill>
                            <a:solidFill>
                              <a:srgbClr val="FFFFFF"/>
                            </a:solidFill>
                          </a:uFill>
                          <a:latin typeface="+mn-lt"/>
                          <a:ea typeface="Arial"/>
                        </a:rPr>
                        <a:t> Chai, Yi Liu, and Yang Xu</a:t>
                      </a:r>
                      <a:r>
                        <a:rPr lang="en-IN" sz="1600" b="0" strike="noStrike" spc="-1" dirty="0" smtClean="0">
                          <a:solidFill>
                            <a:srgbClr val="000000"/>
                          </a:solidFill>
                          <a:uFill>
                            <a:solidFill>
                              <a:srgbClr val="FFFFFF"/>
                            </a:solidFill>
                          </a:uFill>
                          <a:latin typeface="+mn-lt"/>
                          <a:ea typeface="Arial"/>
                        </a:rPr>
                        <a:t>      </a:t>
                      </a:r>
                      <a:endParaRPr lang="en-IN" sz="1800" b="0" strike="noStrike" spc="-1" dirty="0" smtClean="0">
                        <a:solidFill>
                          <a:srgbClr val="000000"/>
                        </a:solidFill>
                        <a:uFill>
                          <a:solidFill>
                            <a:srgbClr val="FFFFFF"/>
                          </a:solidFill>
                        </a:uFill>
                        <a:latin typeface="+mn-lt"/>
                      </a:endParaRPr>
                    </a:p>
                    <a:p>
                      <a:pPr>
                        <a:lnSpc>
                          <a:spcPct val="100000"/>
                        </a:lnSpc>
                      </a:pPr>
                      <a:r>
                        <a:rPr lang="en-IN" sz="1800" b="1" strike="noStrike" spc="-1" dirty="0" smtClean="0">
                          <a:solidFill>
                            <a:srgbClr val="000000"/>
                          </a:solidFill>
                          <a:uFill>
                            <a:solidFill>
                              <a:srgbClr val="FFFFFF"/>
                            </a:solidFill>
                          </a:uFill>
                          <a:latin typeface="+mn-lt"/>
                          <a:ea typeface="Arial"/>
                        </a:rPr>
                        <a:t>Year</a:t>
                      </a:r>
                      <a:r>
                        <a:rPr lang="en-IN" sz="1800" b="0" strike="noStrike" spc="-1" dirty="0" smtClean="0">
                          <a:solidFill>
                            <a:srgbClr val="000000"/>
                          </a:solidFill>
                          <a:uFill>
                            <a:solidFill>
                              <a:srgbClr val="FFFFFF"/>
                            </a:solidFill>
                          </a:uFill>
                          <a:latin typeface="+mn-lt"/>
                          <a:ea typeface="Arial"/>
                        </a:rPr>
                        <a:t> </a:t>
                      </a:r>
                      <a:r>
                        <a:rPr lang="en-IN" sz="1600" b="0" strike="noStrike" spc="-1" dirty="0" smtClean="0">
                          <a:solidFill>
                            <a:srgbClr val="000000"/>
                          </a:solidFill>
                          <a:uFill>
                            <a:solidFill>
                              <a:srgbClr val="FFFFFF"/>
                            </a:solidFill>
                          </a:uFill>
                          <a:latin typeface="+mn-lt"/>
                          <a:ea typeface="Arial"/>
                        </a:rPr>
                        <a:t>: 2015 </a:t>
                      </a:r>
                    </a:p>
                    <a:p>
                      <a:pPr>
                        <a:lnSpc>
                          <a:spcPct val="100000"/>
                        </a:lnSpc>
                      </a:pPr>
                      <a:endParaRPr lang="en-IN" sz="1800" b="0" strike="noStrike" spc="-1" dirty="0" smtClean="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dirty="0" smtClean="0">
                          <a:solidFill>
                            <a:srgbClr val="000000"/>
                          </a:solidFill>
                          <a:uFill>
                            <a:solidFill>
                              <a:srgbClr val="FFFFFF"/>
                            </a:solidFill>
                          </a:uFill>
                          <a:latin typeface="+mn-lt"/>
                          <a:ea typeface="Arial"/>
                        </a:rPr>
                        <a:t>Presented a novel architecture on sentimental analysis that aims to create a process of sentiment analysis based on ontologies in the automobile domain and then to develop a prototype. </a:t>
                      </a:r>
                      <a:endParaRPr lang="en-IN" sz="1600" b="0" strike="noStrike" spc="-1" dirty="0" smtClean="0">
                        <a:solidFill>
                          <a:srgbClr val="000000"/>
                        </a:solidFill>
                        <a:uFill>
                          <a:solidFill>
                            <a:srgbClr val="FFFFFF"/>
                          </a:solidFill>
                        </a:uFill>
                        <a:latin typeface="+mn-lt"/>
                      </a:endParaRPr>
                    </a:p>
                    <a:p>
                      <a:pPr>
                        <a:lnSpc>
                          <a:spcPct val="100000"/>
                        </a:lnSpc>
                      </a:pPr>
                      <a:endParaRPr lang="en-IN" sz="2000" b="0" strike="noStrike" spc="-1" dirty="0" smtClean="0">
                        <a:solidFill>
                          <a:srgbClr val="000000"/>
                        </a:solidFill>
                        <a:uFill>
                          <a:solidFill>
                            <a:srgbClr val="FFFFFF"/>
                          </a:solidFill>
                        </a:uFill>
                        <a:latin typeface="+mn-lt"/>
                      </a:endParaRPr>
                    </a:p>
                    <a:p>
                      <a:pPr>
                        <a:lnSpc>
                          <a:spcPct val="100000"/>
                        </a:lnSpc>
                      </a:pPr>
                      <a:endParaRPr lang="en-IN" sz="1800" b="0" strike="noStrike" spc="-1" dirty="0" smtClean="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Arial"/>
                          <a:cs typeface="+mn-cs"/>
                        </a:rPr>
                        <a:t>Includes the exploration of the applications of reviews based on consumer perspective.</a:t>
                      </a:r>
                    </a:p>
                    <a:p>
                      <a:pPr>
                        <a:lnSpc>
                          <a:spcPct val="100000"/>
                        </a:lnSpc>
                      </a:pP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Arial" charset="0"/>
                          <a:cs typeface="Arial" charset="0"/>
                        </a:rPr>
                        <a:t>The presented architecture enabled applying the ontologies across various other domains .</a:t>
                      </a:r>
                    </a:p>
                    <a:p>
                      <a:pPr>
                        <a:lnSpc>
                          <a:spcPct val="100000"/>
                        </a:lnSpc>
                      </a:pPr>
                      <a:endParaRPr lang="en-IN" sz="1600" b="0" strike="noStrike" spc="-1" dirty="0" smtClean="0">
                        <a:solidFill>
                          <a:srgbClr val="000000"/>
                        </a:solidFill>
                        <a:uFill>
                          <a:solidFill>
                            <a:srgbClr val="FFFFFF"/>
                          </a:solidFill>
                        </a:uFill>
                        <a:latin typeface="+mn-lt"/>
                        <a:ea typeface="Arial" charset="0"/>
                        <a:cs typeface="Arial" charset="0"/>
                      </a:endParaRPr>
                    </a:p>
                    <a:p>
                      <a:pPr>
                        <a:lnSpc>
                          <a:spcPct val="100000"/>
                        </a:lnSpc>
                      </a:pPr>
                      <a:endParaRPr lang="en-IN" sz="1600" b="0" strike="noStrike" spc="-1" dirty="0" smtClean="0">
                        <a:solidFill>
                          <a:srgbClr val="000000"/>
                        </a:solidFill>
                        <a:uFill>
                          <a:solidFill>
                            <a:srgbClr val="FFFFFF"/>
                          </a:solidFill>
                        </a:uFill>
                        <a:latin typeface="+mn-lt"/>
                        <a:ea typeface="Arial" charset="0"/>
                        <a:cs typeface="Arial" charset="0"/>
                      </a:endParaRPr>
                    </a:p>
                    <a:p>
                      <a:pPr>
                        <a:lnSpc>
                          <a:spcPct val="100000"/>
                        </a:lnSpc>
                      </a:pPr>
                      <a:endParaRPr lang="en-IN" sz="1600" b="0" strike="noStrike" spc="-1" dirty="0" smtClean="0">
                        <a:solidFill>
                          <a:srgbClr val="000000"/>
                        </a:solidFill>
                        <a:uFill>
                          <a:solidFill>
                            <a:srgbClr val="FFFFFF"/>
                          </a:solidFill>
                        </a:uFill>
                        <a:latin typeface="+mn-lt"/>
                        <a:ea typeface="Arial" charset="0"/>
                        <a:cs typeface="Arial" charset="0"/>
                      </a:endParaRPr>
                    </a:p>
                    <a:p>
                      <a:pPr>
                        <a:lnSpc>
                          <a:spcPct val="100000"/>
                        </a:lnSpc>
                      </a:pPr>
                      <a:endParaRPr lang="en-IN" sz="1600" b="0" strike="noStrike" spc="-1" dirty="0" smtClean="0">
                        <a:solidFill>
                          <a:srgbClr val="000000"/>
                        </a:solidFill>
                        <a:uFill>
                          <a:solidFill>
                            <a:srgbClr val="FFFFFF"/>
                          </a:solidFill>
                        </a:uFill>
                        <a:latin typeface="+mn-lt"/>
                        <a:ea typeface="Arial" charset="0"/>
                        <a:cs typeface="Arial" charset="0"/>
                      </a:endParaRPr>
                    </a:p>
                    <a:p>
                      <a:pPr>
                        <a:lnSpc>
                          <a:spcPct val="100000"/>
                        </a:lnSpc>
                      </a:pPr>
                      <a:endParaRPr lang="en-IN" sz="1600" b="0" strike="noStrike" spc="-1" dirty="0" smtClean="0">
                        <a:solidFill>
                          <a:srgbClr val="000000"/>
                        </a:solidFill>
                        <a:uFill>
                          <a:solidFill>
                            <a:srgbClr val="FFFFFF"/>
                          </a:solidFill>
                        </a:uFill>
                        <a:latin typeface="+mn-lt"/>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kumimoji="0" lang="en-IN" sz="1600" b="0" i="0" u="none" strike="noStrike" kern="0" cap="none" spc="0" normalizeH="0" baseline="0" noProof="0" dirty="0" smtClean="0">
                          <a:ln>
                            <a:noFill/>
                          </a:ln>
                          <a:solidFill>
                            <a:srgbClr val="000000"/>
                          </a:solidFill>
                          <a:effectLst/>
                          <a:uLnTx/>
                          <a:uFillTx/>
                          <a:latin typeface="+mn-lt"/>
                          <a:ea typeface="Arial" charset="0"/>
                          <a:cs typeface="Arial" charset="0"/>
                          <a:sym typeface="Calibri"/>
                        </a:rPr>
                        <a:t>Articulating hypotheses based on consumer reviews provides a cleaner perspective towards understanding their active needs.</a:t>
                      </a:r>
                    </a:p>
                    <a:p>
                      <a:pPr>
                        <a:lnSpc>
                          <a:spcPct val="100000"/>
                        </a:lnSpc>
                      </a:pP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smtClean="0">
                          <a:solidFill>
                            <a:srgbClr val="000000"/>
                          </a:solidFill>
                          <a:uFill>
                            <a:solidFill>
                              <a:srgbClr val="FFFFFF"/>
                            </a:solidFill>
                          </a:uFill>
                          <a:latin typeface="+mn-lt"/>
                          <a:ea typeface="Arial"/>
                        </a:rPr>
                        <a:t>The applied methodology has been restricted to the scope of certain products </a:t>
                      </a:r>
                      <a:r>
                        <a:rPr lang="en-IN" sz="1600" b="0" strike="noStrike" spc="-1" dirty="0" err="1" smtClean="0">
                          <a:solidFill>
                            <a:srgbClr val="000000"/>
                          </a:solidFill>
                          <a:uFill>
                            <a:solidFill>
                              <a:srgbClr val="FFFFFF"/>
                            </a:solidFill>
                          </a:uFill>
                          <a:latin typeface="+mn-lt"/>
                          <a:ea typeface="Arial"/>
                        </a:rPr>
                        <a:t>inspite</a:t>
                      </a:r>
                      <a:r>
                        <a:rPr lang="en-IN" sz="1600" b="0" strike="noStrike" spc="-1" dirty="0" smtClean="0">
                          <a:solidFill>
                            <a:srgbClr val="000000"/>
                          </a:solidFill>
                          <a:uFill>
                            <a:solidFill>
                              <a:srgbClr val="FFFFFF"/>
                            </a:solidFill>
                          </a:uFill>
                          <a:latin typeface="+mn-lt"/>
                          <a:ea typeface="Arial"/>
                        </a:rPr>
                        <a:t> of the ability to make it a much more generalized approach.</a:t>
                      </a:r>
                      <a:endParaRPr lang="en-IN" sz="1600" b="0" strike="noStrike" spc="-1" dirty="0" smtClean="0">
                        <a:solidFill>
                          <a:srgbClr val="000000"/>
                        </a:solidFill>
                        <a:uFill>
                          <a:solidFill>
                            <a:srgbClr val="FFFFFF"/>
                          </a:solidFill>
                        </a:uFill>
                        <a:latin typeface="+mn-lt"/>
                      </a:endParaRPr>
                    </a:p>
                    <a:p>
                      <a:pPr>
                        <a:lnSpc>
                          <a:spcPct val="100000"/>
                        </a:lnSpc>
                      </a:pPr>
                      <a:endParaRPr lang="en-IN" sz="1600" b="0" strike="noStrike" spc="-1" dirty="0" smtClean="0">
                        <a:solidFill>
                          <a:srgbClr val="000000"/>
                        </a:solidFill>
                        <a:uFill>
                          <a:solidFill>
                            <a:srgbClr val="FFFFFF"/>
                          </a:solidFill>
                        </a:uFill>
                        <a:latin typeface="Arial"/>
                      </a:endParaRPr>
                    </a:p>
                    <a:p>
                      <a:pPr>
                        <a:lnSpc>
                          <a:spcPct val="100000"/>
                        </a:lnSpc>
                      </a:pPr>
                      <a:endParaRPr lang="en-IN" sz="1600" b="0" strike="noStrike" spc="-1" dirty="0" smtClean="0">
                        <a:solidFill>
                          <a:srgbClr val="000000"/>
                        </a:solidFill>
                        <a:uFill>
                          <a:solidFill>
                            <a:srgbClr val="FFFFFF"/>
                          </a:solidFill>
                        </a:u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1" normalizeH="0" baseline="0" noProof="0" dirty="0" smtClean="0">
                        <a:ln>
                          <a:noFill/>
                        </a:ln>
                        <a:solidFill>
                          <a:srgbClr val="000000"/>
                        </a:solidFill>
                        <a:effectLst/>
                        <a:uLnTx/>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Calibri"/>
                          <a:cs typeface="+mn-cs"/>
                        </a:rPr>
                        <a:t>Empirically </a:t>
                      </a:r>
                      <a:r>
                        <a:rPr kumimoji="0" lang="en-IN" sz="1600" b="0" i="0" u="none" strike="noStrike" kern="1200" cap="none" spc="-1" normalizeH="0" baseline="0" noProof="0" dirty="0" err="1" smtClean="0">
                          <a:ln>
                            <a:noFill/>
                          </a:ln>
                          <a:solidFill>
                            <a:srgbClr val="000000"/>
                          </a:solidFill>
                          <a:effectLst/>
                          <a:uLnTx/>
                          <a:uFill>
                            <a:solidFill>
                              <a:srgbClr val="FFFFFF"/>
                            </a:solidFill>
                          </a:uFill>
                          <a:latin typeface="+mn-lt"/>
                          <a:ea typeface="Calibri"/>
                          <a:cs typeface="+mn-cs"/>
                        </a:rPr>
                        <a:t>Analyzed</a:t>
                      </a: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Calibri"/>
                          <a:cs typeface="+mn-cs"/>
                        </a:rPr>
                        <a:t> data uses single data source . </a:t>
                      </a:r>
                      <a:r>
                        <a:rPr kumimoji="0" lang="en-IN" sz="1600" b="0" i="0" u="none" strike="noStrike" kern="1200" cap="none" spc="-1" normalizeH="0" baseline="0" noProof="0" dirty="0" err="1" smtClean="0">
                          <a:ln>
                            <a:noFill/>
                          </a:ln>
                          <a:solidFill>
                            <a:srgbClr val="000000"/>
                          </a:solidFill>
                          <a:effectLst/>
                          <a:uLnTx/>
                          <a:uFill>
                            <a:solidFill>
                              <a:srgbClr val="FFFFFF"/>
                            </a:solidFill>
                          </a:uFill>
                          <a:latin typeface="+mn-lt"/>
                          <a:ea typeface="Calibri"/>
                          <a:cs typeface="+mn-cs"/>
                        </a:rPr>
                        <a:t>Absense</a:t>
                      </a: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Calibri"/>
                          <a:cs typeface="+mn-cs"/>
                        </a:rPr>
                        <a:t> of quantitative calculation model</a:t>
                      </a:r>
                      <a:endPar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1" normalizeH="0" baseline="0" noProof="0" dirty="0" smtClean="0">
                          <a:ln>
                            <a:noFill/>
                          </a:ln>
                          <a:solidFill>
                            <a:srgbClr val="000000"/>
                          </a:solidFill>
                          <a:effectLst/>
                          <a:uLnTx/>
                          <a:uFill>
                            <a:solidFill>
                              <a:srgbClr val="FFFFFF"/>
                            </a:solidFill>
                          </a:uFill>
                          <a:latin typeface="+mn-lt"/>
                          <a:ea typeface="Calibri"/>
                          <a:cs typeface="+mn-cs"/>
                        </a:rPr>
                        <a:t>of helpfulness with these factors. </a:t>
                      </a:r>
                    </a:p>
                    <a:p>
                      <a:pPr>
                        <a:lnSpc>
                          <a:spcPct val="100000"/>
                        </a:lnSpc>
                      </a:pPr>
                      <a:endParaRPr lang="en-IN" sz="16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r>
            </a:tbl>
          </a:graphicData>
        </a:graphic>
      </p:graphicFrame>
      <p:sp>
        <p:nvSpPr>
          <p:cNvPr id="140" name="TextShape 2"/>
          <p:cNvSpPr txBox="1"/>
          <p:nvPr/>
        </p:nvSpPr>
        <p:spPr>
          <a:xfrm>
            <a:off x="11664000" y="6482160"/>
            <a:ext cx="4012560" cy="426600"/>
          </a:xfrm>
          <a:prstGeom prst="rect">
            <a:avLst/>
          </a:prstGeom>
          <a:noFill/>
          <a:ln>
            <a:noFill/>
          </a:ln>
        </p:spPr>
        <p:txBody>
          <a:bodyPr lIns="90000" tIns="45000" rIns="90000" bIns="45000"/>
          <a:lstStyle/>
          <a:p>
            <a:fld id="{AA08AD74-B0EE-4D42-9C16-DB5CF3BAE5BC}" type="slidenum">
              <a:rPr lang="en-IN" sz="1800" b="0" strike="noStrike" spc="-1">
                <a:solidFill>
                  <a:srgbClr val="000000"/>
                </a:solidFill>
                <a:uFill>
                  <a:solidFill>
                    <a:srgbClr val="FFFFFF"/>
                  </a:solidFill>
                </a:uFill>
                <a:latin typeface="Arial"/>
              </a:rPr>
              <a:t>6</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le 1"/>
          <p:cNvGraphicFramePr/>
          <p:nvPr>
            <p:extLst>
              <p:ext uri="{D42A27DB-BD31-4B8C-83A1-F6EECF244321}">
                <p14:modId xmlns:p14="http://schemas.microsoft.com/office/powerpoint/2010/main" val="1110329605"/>
              </p:ext>
            </p:extLst>
          </p:nvPr>
        </p:nvGraphicFramePr>
        <p:xfrm>
          <a:off x="740160" y="194040"/>
          <a:ext cx="10721880" cy="5933880"/>
        </p:xfrm>
        <a:graphic>
          <a:graphicData uri="http://schemas.openxmlformats.org/drawingml/2006/table">
            <a:tbl>
              <a:tblPr/>
              <a:tblGrid>
                <a:gridCol w="705600"/>
                <a:gridCol w="2939400"/>
                <a:gridCol w="2358720"/>
                <a:gridCol w="2358720"/>
                <a:gridCol w="2359440"/>
              </a:tblGrid>
              <a:tr h="370080">
                <a:tc>
                  <a:txBody>
                    <a:bodyPr/>
                    <a:lstStyle/>
                    <a:p>
                      <a:pPr>
                        <a:lnSpc>
                          <a:spcPct val="100000"/>
                        </a:lnSpc>
                      </a:pPr>
                      <a:r>
                        <a:rPr lang="en-IN" sz="1600" b="1" strike="noStrike" spc="-1">
                          <a:solidFill>
                            <a:srgbClr val="FFFFFF"/>
                          </a:solidFill>
                          <a:uFill>
                            <a:solidFill>
                              <a:srgbClr val="FFFFFF"/>
                            </a:solidFill>
                          </a:uFill>
                          <a:latin typeface="Arial"/>
                          <a:ea typeface="Arial"/>
                        </a:rPr>
                        <a:t>S.NO</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TITLE/AUTHOR/YEAR</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METHODOLOGY</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DEMERITS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r>
              <a:tr h="5563800">
                <a:tc>
                  <a:txBody>
                    <a:bodyPr/>
                    <a:lstStyle/>
                    <a:p>
                      <a:pPr>
                        <a:lnSpc>
                          <a:spcPct val="100000"/>
                        </a:lnSpc>
                      </a:pPr>
                      <a:r>
                        <a:rPr lang="en-IN" sz="1600" b="0" strike="noStrike" spc="-1">
                          <a:solidFill>
                            <a:srgbClr val="000000"/>
                          </a:solidFill>
                          <a:uFill>
                            <a:solidFill>
                              <a:srgbClr val="FFFFFF"/>
                            </a:solidFill>
                          </a:uFill>
                          <a:latin typeface="Arial"/>
                          <a:ea typeface="Arial"/>
                        </a:rPr>
                        <a:t>3.</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600" b="0" strike="noStrike" spc="-1">
                          <a:solidFill>
                            <a:srgbClr val="000000"/>
                          </a:solidFill>
                          <a:uFill>
                            <a:solidFill>
                              <a:srgbClr val="FFFFFF"/>
                            </a:solidFill>
                          </a:uFill>
                          <a:latin typeface="Arial"/>
                          <a:ea typeface="Arial"/>
                        </a:rPr>
                        <a:t>4.</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800" b="1" strike="noStrike" spc="-1" dirty="0">
                          <a:solidFill>
                            <a:srgbClr val="000000"/>
                          </a:solidFill>
                          <a:uFill>
                            <a:solidFill>
                              <a:srgbClr val="FFFFFF"/>
                            </a:solidFill>
                          </a:uFill>
                          <a:latin typeface="Arial"/>
                          <a:ea typeface="Arial"/>
                        </a:rPr>
                        <a:t>Co-Extracting Opinion Targets and Opinion Words from Online Reviews    Based on the Word Alignment Model.</a:t>
                      </a:r>
                      <a:endParaRPr lang="en-IN" sz="1800" b="0" strike="noStrike" spc="-1" dirty="0">
                        <a:solidFill>
                          <a:srgbClr val="000000"/>
                        </a:solidFill>
                        <a:uFill>
                          <a:solidFill>
                            <a:srgbClr val="FFFFFF"/>
                          </a:solidFill>
                        </a:uFill>
                        <a:latin typeface="Arial"/>
                      </a:endParaRPr>
                    </a:p>
                    <a:p>
                      <a:pPr>
                        <a:lnSpc>
                          <a:spcPct val="100000"/>
                        </a:lnSpc>
                      </a:pPr>
                      <a:r>
                        <a:rPr lang="en-IN" sz="1800" b="1" strike="noStrike" spc="-1" dirty="0">
                          <a:solidFill>
                            <a:srgbClr val="000000"/>
                          </a:solidFill>
                          <a:uFill>
                            <a:solidFill>
                              <a:srgbClr val="FFFFFF"/>
                            </a:solidFill>
                          </a:uFill>
                          <a:latin typeface="Arial"/>
                          <a:ea typeface="Arial"/>
                        </a:rPr>
                        <a:t>Author : </a:t>
                      </a:r>
                      <a:r>
                        <a:rPr lang="en-IN" sz="1800" b="0" strike="noStrike" spc="-1" dirty="0">
                          <a:solidFill>
                            <a:srgbClr val="000000"/>
                          </a:solidFill>
                          <a:uFill>
                            <a:solidFill>
                              <a:srgbClr val="FFFFFF"/>
                            </a:solidFill>
                          </a:uFill>
                          <a:latin typeface="Arial"/>
                          <a:ea typeface="Arial"/>
                        </a:rPr>
                        <a:t>Kang Liu, </a:t>
                      </a:r>
                      <a:r>
                        <a:rPr lang="en-IN" sz="1800" b="0" strike="noStrike" spc="-1" dirty="0" err="1">
                          <a:solidFill>
                            <a:srgbClr val="000000"/>
                          </a:solidFill>
                          <a:uFill>
                            <a:solidFill>
                              <a:srgbClr val="FFFFFF"/>
                            </a:solidFill>
                          </a:uFill>
                          <a:latin typeface="Arial"/>
                          <a:ea typeface="Arial"/>
                        </a:rPr>
                        <a:t>Liheng</a:t>
                      </a:r>
                      <a:r>
                        <a:rPr lang="en-IN" sz="1800" b="0" strike="noStrike" spc="-1" dirty="0">
                          <a:solidFill>
                            <a:srgbClr val="000000"/>
                          </a:solidFill>
                          <a:uFill>
                            <a:solidFill>
                              <a:srgbClr val="FFFFFF"/>
                            </a:solidFill>
                          </a:uFill>
                          <a:latin typeface="Arial"/>
                          <a:ea typeface="Arial"/>
                        </a:rPr>
                        <a:t> Xu, and Jun Zhao</a:t>
                      </a:r>
                      <a:r>
                        <a:rPr lang="en-IN" sz="1600" b="0" strike="noStrike" spc="-1" dirty="0">
                          <a:solidFill>
                            <a:srgbClr val="000000"/>
                          </a:solidFill>
                          <a:uFill>
                            <a:solidFill>
                              <a:srgbClr val="FFFFFF"/>
                            </a:solidFill>
                          </a:uFill>
                          <a:latin typeface="Arial"/>
                          <a:ea typeface="Arial"/>
                        </a:rPr>
                        <a:t> </a:t>
                      </a:r>
                      <a:endParaRPr lang="en-IN" sz="1800" b="0" strike="noStrike" spc="-1" dirty="0">
                        <a:solidFill>
                          <a:srgbClr val="000000"/>
                        </a:solidFill>
                        <a:uFill>
                          <a:solidFill>
                            <a:srgbClr val="FFFFFF"/>
                          </a:solidFill>
                        </a:uFill>
                        <a:latin typeface="Arial"/>
                      </a:endParaRPr>
                    </a:p>
                    <a:p>
                      <a:pPr>
                        <a:lnSpc>
                          <a:spcPct val="100000"/>
                        </a:lnSpc>
                      </a:pPr>
                      <a:r>
                        <a:rPr lang="en-IN" sz="1600" b="1" strike="noStrike" spc="-1" dirty="0">
                          <a:solidFill>
                            <a:srgbClr val="000000"/>
                          </a:solidFill>
                          <a:uFill>
                            <a:solidFill>
                              <a:srgbClr val="FFFFFF"/>
                            </a:solidFill>
                          </a:uFill>
                          <a:latin typeface="Arial"/>
                          <a:ea typeface="Arial"/>
                        </a:rPr>
                        <a:t>Year</a:t>
                      </a:r>
                      <a:r>
                        <a:rPr lang="en-IN" sz="1600" b="0" strike="noStrike" spc="-1" dirty="0">
                          <a:solidFill>
                            <a:srgbClr val="000000"/>
                          </a:solidFill>
                          <a:uFill>
                            <a:solidFill>
                              <a:srgbClr val="FFFFFF"/>
                            </a:solidFill>
                          </a:uFill>
                          <a:latin typeface="Arial"/>
                          <a:ea typeface="Arial"/>
                        </a:rPr>
                        <a:t> : 2015</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800" b="1" strike="noStrike" spc="-1" dirty="0">
                          <a:solidFill>
                            <a:srgbClr val="000000"/>
                          </a:solidFill>
                          <a:uFill>
                            <a:solidFill>
                              <a:srgbClr val="FFFFFF"/>
                            </a:solidFill>
                          </a:uFill>
                          <a:latin typeface="Arial"/>
                          <a:ea typeface="Arial"/>
                        </a:rPr>
                        <a:t>Social Media Sentimental Analysis with Sarcasm Detection</a:t>
                      </a:r>
                      <a:endParaRPr lang="en-IN" sz="1800" b="0" strike="noStrike" spc="-1" dirty="0">
                        <a:solidFill>
                          <a:srgbClr val="000000"/>
                        </a:solidFill>
                        <a:uFill>
                          <a:solidFill>
                            <a:srgbClr val="FFFFFF"/>
                          </a:solidFill>
                        </a:uFill>
                        <a:latin typeface="Arial"/>
                      </a:endParaRPr>
                    </a:p>
                    <a:p>
                      <a:pPr>
                        <a:lnSpc>
                          <a:spcPct val="100000"/>
                        </a:lnSpc>
                      </a:pPr>
                      <a:r>
                        <a:rPr lang="en-IN" sz="1800" b="1" strike="noStrike" spc="-1" dirty="0">
                          <a:solidFill>
                            <a:srgbClr val="000000"/>
                          </a:solidFill>
                          <a:uFill>
                            <a:solidFill>
                              <a:srgbClr val="FFFFFF"/>
                            </a:solidFill>
                          </a:uFill>
                          <a:latin typeface="Arial"/>
                          <a:ea typeface="Arial"/>
                        </a:rPr>
                        <a:t> </a:t>
                      </a:r>
                      <a:r>
                        <a:rPr lang="en-IN" sz="1800" b="1" strike="noStrike" spc="-1" dirty="0" smtClean="0">
                          <a:solidFill>
                            <a:srgbClr val="000000"/>
                          </a:solidFill>
                          <a:uFill>
                            <a:solidFill>
                              <a:srgbClr val="FFFFFF"/>
                            </a:solidFill>
                          </a:uFill>
                          <a:latin typeface="Arial"/>
                          <a:ea typeface="Arial"/>
                        </a:rPr>
                        <a:t>Author </a:t>
                      </a:r>
                      <a:r>
                        <a:rPr lang="en-IN" sz="1800" b="1" strike="noStrike" spc="-1" dirty="0">
                          <a:solidFill>
                            <a:srgbClr val="000000"/>
                          </a:solidFill>
                          <a:uFill>
                            <a:solidFill>
                              <a:srgbClr val="FFFFFF"/>
                            </a:solidFill>
                          </a:uFill>
                          <a:latin typeface="Arial"/>
                          <a:ea typeface="Arial"/>
                        </a:rPr>
                        <a:t>	:  </a:t>
                      </a:r>
                      <a:r>
                        <a:rPr lang="en-IN" sz="1800" b="0" strike="noStrike" spc="-1" dirty="0">
                          <a:solidFill>
                            <a:srgbClr val="000000"/>
                          </a:solidFill>
                          <a:uFill>
                            <a:solidFill>
                              <a:srgbClr val="FFFFFF"/>
                            </a:solidFill>
                          </a:uFill>
                          <a:latin typeface="Arial"/>
                          <a:ea typeface="Arial"/>
                        </a:rPr>
                        <a:t>Edwin </a:t>
                      </a:r>
                      <a:r>
                        <a:rPr lang="en-IN" sz="1800" b="0" strike="noStrike" spc="-1" dirty="0" err="1">
                          <a:solidFill>
                            <a:srgbClr val="000000"/>
                          </a:solidFill>
                          <a:uFill>
                            <a:solidFill>
                              <a:srgbClr val="FFFFFF"/>
                            </a:solidFill>
                          </a:uFill>
                          <a:latin typeface="Arial"/>
                          <a:ea typeface="Arial"/>
                        </a:rPr>
                        <a:t>Lunando</a:t>
                      </a:r>
                      <a:r>
                        <a:rPr lang="en-IN" sz="1800" b="0" strike="noStrike" spc="-1" dirty="0">
                          <a:solidFill>
                            <a:srgbClr val="000000"/>
                          </a:solidFill>
                          <a:uFill>
                            <a:solidFill>
                              <a:srgbClr val="FFFFFF"/>
                            </a:solidFill>
                          </a:uFill>
                          <a:latin typeface="Arial"/>
                          <a:ea typeface="Arial"/>
                        </a:rPr>
                        <a:t> and </a:t>
                      </a:r>
                      <a:r>
                        <a:rPr lang="en-IN" sz="1800" b="0" strike="noStrike" spc="-1" dirty="0" err="1">
                          <a:solidFill>
                            <a:srgbClr val="000000"/>
                          </a:solidFill>
                          <a:uFill>
                            <a:solidFill>
                              <a:srgbClr val="FFFFFF"/>
                            </a:solidFill>
                          </a:uFill>
                          <a:latin typeface="Arial"/>
                          <a:ea typeface="Arial"/>
                        </a:rPr>
                        <a:t>Ayu</a:t>
                      </a:r>
                      <a:r>
                        <a:rPr lang="en-IN" sz="1800" b="0" strike="noStrike" spc="-1" dirty="0">
                          <a:solidFill>
                            <a:srgbClr val="000000"/>
                          </a:solidFill>
                          <a:uFill>
                            <a:solidFill>
                              <a:srgbClr val="FFFFFF"/>
                            </a:solidFill>
                          </a:uFill>
                          <a:latin typeface="Arial"/>
                          <a:ea typeface="Arial"/>
                        </a:rPr>
                        <a:t> </a:t>
                      </a:r>
                      <a:r>
                        <a:rPr lang="en-IN" sz="1800" b="0" strike="noStrike" spc="-1" dirty="0" err="1">
                          <a:solidFill>
                            <a:srgbClr val="000000"/>
                          </a:solidFill>
                          <a:uFill>
                            <a:solidFill>
                              <a:srgbClr val="FFFFFF"/>
                            </a:solidFill>
                          </a:uFill>
                          <a:latin typeface="Arial"/>
                          <a:ea typeface="Arial"/>
                        </a:rPr>
                        <a:t>Purwarianti</a:t>
                      </a:r>
                      <a:endParaRPr lang="en-IN" sz="1800" b="0" strike="noStrike" spc="-1" dirty="0">
                        <a:solidFill>
                          <a:srgbClr val="000000"/>
                        </a:solidFill>
                        <a:uFill>
                          <a:solidFill>
                            <a:srgbClr val="FFFFFF"/>
                          </a:solidFill>
                        </a:uFill>
                        <a:latin typeface="Arial"/>
                      </a:endParaRPr>
                    </a:p>
                    <a:p>
                      <a:pPr>
                        <a:lnSpc>
                          <a:spcPct val="100000"/>
                        </a:lnSpc>
                      </a:pPr>
                      <a:r>
                        <a:rPr lang="en-IN" sz="1800" b="1" strike="noStrike" spc="-1" dirty="0">
                          <a:solidFill>
                            <a:srgbClr val="000000"/>
                          </a:solidFill>
                          <a:uFill>
                            <a:solidFill>
                              <a:srgbClr val="FFFFFF"/>
                            </a:solidFill>
                          </a:uFill>
                          <a:latin typeface="Arial"/>
                          <a:ea typeface="Arial"/>
                        </a:rPr>
                        <a:t>Year</a:t>
                      </a:r>
                      <a:r>
                        <a:rPr lang="en-IN" sz="1800" b="0" strike="noStrike" spc="-1" dirty="0">
                          <a:solidFill>
                            <a:srgbClr val="000000"/>
                          </a:solidFill>
                          <a:uFill>
                            <a:solidFill>
                              <a:srgbClr val="FFFFFF"/>
                            </a:solidFill>
                          </a:uFill>
                          <a:latin typeface="Arial"/>
                          <a:ea typeface="Arial"/>
                        </a:rPr>
                        <a:t> : 2014</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dirty="0">
                          <a:solidFill>
                            <a:srgbClr val="000000"/>
                          </a:solidFill>
                          <a:uFill>
                            <a:solidFill>
                              <a:srgbClr val="FFFFFF"/>
                            </a:solidFill>
                          </a:uFill>
                          <a:latin typeface="Arial"/>
                          <a:ea typeface="Arial"/>
                        </a:rPr>
                        <a:t>Proposes a novel approach based on the partially supervised alignment model, which regards identifying opinion relations as an alignment process. </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600" b="0" strike="noStrike" spc="-1" dirty="0">
                          <a:solidFill>
                            <a:srgbClr val="000000"/>
                          </a:solidFill>
                          <a:uFill>
                            <a:solidFill>
                              <a:srgbClr val="FFFFFF"/>
                            </a:solidFill>
                          </a:uFill>
                          <a:latin typeface="Arial"/>
                          <a:ea typeface="Arial"/>
                        </a:rPr>
                        <a:t>Concentrates on identifying key aspects of natural language that cannot be normally identified by polarized lexicons such as sarcasm. </a:t>
                      </a: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a:solidFill>
                            <a:srgbClr val="000000"/>
                          </a:solidFill>
                          <a:uFill>
                            <a:solidFill>
                              <a:srgbClr val="FFFFFF"/>
                            </a:solidFill>
                          </a:uFill>
                          <a:latin typeface="Arial"/>
                          <a:ea typeface="Arial"/>
                        </a:rPr>
                        <a:t>The proposed Word Alignment Model (WAM) p</a:t>
                      </a:r>
                      <a:r>
                        <a:rPr lang="en-IN" sz="1600" b="0" strike="noStrike" spc="-1">
                          <a:solidFill>
                            <a:srgbClr val="000000"/>
                          </a:solidFill>
                          <a:uFill>
                            <a:solidFill>
                              <a:srgbClr val="FFFFFF"/>
                            </a:solidFill>
                          </a:uFill>
                          <a:latin typeface="Calibri"/>
                          <a:ea typeface="Calibri"/>
                        </a:rPr>
                        <a:t>recisely mines the opinion relations among words.</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600" b="0" strike="noStrike" spc="-1">
                          <a:solidFill>
                            <a:srgbClr val="000000"/>
                          </a:solidFill>
                          <a:uFill>
                            <a:solidFill>
                              <a:srgbClr val="FFFFFF"/>
                            </a:solidFill>
                          </a:uFill>
                          <a:latin typeface="Calibri"/>
                          <a:ea typeface="Calibri"/>
                        </a:rPr>
                        <a:t>The usage of negativity information and the number of interjection words increases sarcasm detection rate.</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dirty="0">
                          <a:solidFill>
                            <a:srgbClr val="000000"/>
                          </a:solidFill>
                          <a:uFill>
                            <a:solidFill>
                              <a:srgbClr val="FFFFFF"/>
                            </a:solidFill>
                          </a:uFill>
                          <a:latin typeface="Calibri"/>
                          <a:ea typeface="Calibri"/>
                        </a:rPr>
                        <a:t>Usage of standard word alignment models are often trained in a completely unsupervised manner, which results in alignment quality that may be unsatisfactory</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600" b="0" strike="noStrike" spc="-1" dirty="0">
                          <a:solidFill>
                            <a:srgbClr val="000000"/>
                          </a:solidFill>
                          <a:uFill>
                            <a:solidFill>
                              <a:srgbClr val="FFFFFF"/>
                            </a:solidFill>
                          </a:uFill>
                          <a:latin typeface="Arial"/>
                          <a:ea typeface="Arial"/>
                        </a:rPr>
                        <a:t>Implications of </a:t>
                      </a:r>
                      <a:r>
                        <a:rPr lang="en-IN" sz="1600" b="0" strike="noStrike" spc="-1" dirty="0" err="1">
                          <a:solidFill>
                            <a:srgbClr val="000000"/>
                          </a:solidFill>
                          <a:uFill>
                            <a:solidFill>
                              <a:srgbClr val="FFFFFF"/>
                            </a:solidFill>
                          </a:uFill>
                          <a:latin typeface="Arial"/>
                          <a:ea typeface="Arial"/>
                        </a:rPr>
                        <a:t>SentiWordNet</a:t>
                      </a:r>
                      <a:r>
                        <a:rPr lang="en-IN" sz="1600" b="0" strike="noStrike" spc="-1" dirty="0">
                          <a:solidFill>
                            <a:srgbClr val="000000"/>
                          </a:solidFill>
                          <a:uFill>
                            <a:solidFill>
                              <a:srgbClr val="FFFFFF"/>
                            </a:solidFill>
                          </a:uFill>
                          <a:latin typeface="Arial"/>
                          <a:ea typeface="Arial"/>
                        </a:rPr>
                        <a:t> and other such external libraries may affect the ability to detect certain nuances of speech or sarcasm.</a:t>
                      </a: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r>
            </a:tbl>
          </a:graphicData>
        </a:graphic>
      </p:graphicFrame>
      <p:sp>
        <p:nvSpPr>
          <p:cNvPr id="142" name="TextShape 2"/>
          <p:cNvSpPr txBox="1"/>
          <p:nvPr/>
        </p:nvSpPr>
        <p:spPr>
          <a:xfrm>
            <a:off x="11664000" y="6482160"/>
            <a:ext cx="4012560" cy="426600"/>
          </a:xfrm>
          <a:prstGeom prst="rect">
            <a:avLst/>
          </a:prstGeom>
          <a:noFill/>
          <a:ln>
            <a:noFill/>
          </a:ln>
        </p:spPr>
        <p:txBody>
          <a:bodyPr lIns="90000" tIns="45000" rIns="90000" bIns="45000"/>
          <a:lstStyle/>
          <a:p>
            <a:fld id="{ECF99AC7-8CD4-4AFD-86CD-6BB089BF5DEC}" type="slidenum">
              <a:rPr lang="en-IN" sz="1800" b="0" strike="noStrike" spc="-1">
                <a:solidFill>
                  <a:srgbClr val="000000"/>
                </a:solidFill>
                <a:uFill>
                  <a:solidFill>
                    <a:srgbClr val="FFFFFF"/>
                  </a:solidFill>
                </a:uFill>
                <a:latin typeface="Arial"/>
              </a:rPr>
              <a:t>7</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Table 1"/>
          <p:cNvGraphicFramePr/>
          <p:nvPr>
            <p:extLst>
              <p:ext uri="{D42A27DB-BD31-4B8C-83A1-F6EECF244321}">
                <p14:modId xmlns:p14="http://schemas.microsoft.com/office/powerpoint/2010/main" val="1861417258"/>
              </p:ext>
            </p:extLst>
          </p:nvPr>
        </p:nvGraphicFramePr>
        <p:xfrm>
          <a:off x="634320" y="25560"/>
          <a:ext cx="11037240" cy="6206400"/>
        </p:xfrm>
        <a:graphic>
          <a:graphicData uri="http://schemas.openxmlformats.org/drawingml/2006/table">
            <a:tbl>
              <a:tblPr/>
              <a:tblGrid>
                <a:gridCol w="658800"/>
                <a:gridCol w="2745360"/>
                <a:gridCol w="3502440"/>
                <a:gridCol w="2264040"/>
                <a:gridCol w="1866600"/>
              </a:tblGrid>
              <a:tr h="354240">
                <a:tc>
                  <a:txBody>
                    <a:bodyPr/>
                    <a:lstStyle/>
                    <a:p>
                      <a:pPr>
                        <a:lnSpc>
                          <a:spcPct val="100000"/>
                        </a:lnSpc>
                      </a:pPr>
                      <a:r>
                        <a:rPr lang="en-IN" sz="1600" b="1" strike="noStrike" spc="-1">
                          <a:solidFill>
                            <a:srgbClr val="FFFFFF"/>
                          </a:solidFill>
                          <a:uFill>
                            <a:solidFill>
                              <a:srgbClr val="FFFFFF"/>
                            </a:solidFill>
                          </a:uFill>
                          <a:latin typeface="Arial"/>
                          <a:ea typeface="Arial"/>
                        </a:rPr>
                        <a:t>S.NO</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1" strike="noStrike" spc="-1">
                          <a:solidFill>
                            <a:srgbClr val="FFFFFF"/>
                          </a:solidFill>
                          <a:uFill>
                            <a:solidFill>
                              <a:srgbClr val="FFFFFF"/>
                            </a:solidFill>
                          </a:uFill>
                          <a:latin typeface="Arial"/>
                          <a:ea typeface="Arial"/>
                        </a:rPr>
                        <a:t>TITLE/AUTHOR/YEAR</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0" strike="noStrike" spc="-1">
                          <a:solidFill>
                            <a:srgbClr val="FFFFFF"/>
                          </a:solidFill>
                          <a:uFill>
                            <a:solidFill>
                              <a:srgbClr val="FFFFFF"/>
                            </a:solidFill>
                          </a:uFill>
                          <a:latin typeface="Arial"/>
                          <a:ea typeface="Arial"/>
                        </a:rPr>
                        <a:t>METHODOLOGY</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0" strike="noStrike" spc="-1">
                          <a:solidFill>
                            <a:srgbClr val="FFFFFF"/>
                          </a:solidFill>
                          <a:uFill>
                            <a:solidFill>
                              <a:srgbClr val="FFFFFF"/>
                            </a:solidFill>
                          </a:uFill>
                          <a:latin typeface="Arial"/>
                          <a:ea typeface="Arial"/>
                        </a:rPr>
                        <a:t>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c>
                  <a:txBody>
                    <a:bodyPr/>
                    <a:lstStyle/>
                    <a:p>
                      <a:pPr>
                        <a:lnSpc>
                          <a:spcPct val="100000"/>
                        </a:lnSpc>
                      </a:pPr>
                      <a:r>
                        <a:rPr lang="en-IN" sz="1600" b="0" strike="noStrike" spc="-1">
                          <a:solidFill>
                            <a:srgbClr val="FFFFFF"/>
                          </a:solidFill>
                          <a:uFill>
                            <a:solidFill>
                              <a:srgbClr val="FFFFFF"/>
                            </a:solidFill>
                          </a:uFill>
                          <a:latin typeface="Arial"/>
                          <a:ea typeface="Arial"/>
                        </a:rPr>
                        <a:t>DEMERITS</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12240">
                      <a:solidFill>
                        <a:srgbClr val="FFFFFF"/>
                      </a:solidFill>
                    </a:lnT>
                    <a:lnB w="38160">
                      <a:solidFill>
                        <a:srgbClr val="FFFFFF"/>
                      </a:solidFill>
                    </a:lnB>
                    <a:solidFill>
                      <a:srgbClr val="E48312"/>
                    </a:solidFill>
                  </a:tcPr>
                </a:tc>
              </a:tr>
              <a:tr h="5686560">
                <a:tc>
                  <a:txBody>
                    <a:bodyPr/>
                    <a:lstStyle/>
                    <a:p>
                      <a:pPr>
                        <a:lnSpc>
                          <a:spcPct val="100000"/>
                        </a:lnSpc>
                      </a:pPr>
                      <a:r>
                        <a:rPr lang="en-IN" sz="1600" b="0" strike="noStrike" spc="-1">
                          <a:solidFill>
                            <a:srgbClr val="000000"/>
                          </a:solidFill>
                          <a:uFill>
                            <a:solidFill>
                              <a:srgbClr val="FFFFFF"/>
                            </a:solidFill>
                          </a:uFill>
                          <a:latin typeface="Arial"/>
                          <a:ea typeface="Arial"/>
                        </a:rPr>
                        <a:t>5.</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600" b="0" strike="noStrike" spc="-1">
                          <a:solidFill>
                            <a:srgbClr val="000000"/>
                          </a:solidFill>
                          <a:uFill>
                            <a:solidFill>
                              <a:srgbClr val="FFFFFF"/>
                            </a:solidFill>
                          </a:uFill>
                          <a:latin typeface="Arial"/>
                          <a:ea typeface="Arial"/>
                        </a:rPr>
                        <a:t>6.</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800" b="1" strike="noStrike" spc="-1">
                          <a:solidFill>
                            <a:srgbClr val="000000"/>
                          </a:solidFill>
                          <a:uFill>
                            <a:solidFill>
                              <a:srgbClr val="FFFFFF"/>
                            </a:solidFill>
                          </a:uFill>
                          <a:latin typeface="Arial"/>
                          <a:ea typeface="Arial"/>
                        </a:rPr>
                        <a:t>Mining Online User-Generated Content: Using Sentiment Analysis Technique to Study Industrial Service Quality.</a:t>
                      </a:r>
                      <a:endParaRPr lang="en-IN" sz="1800" b="0" strike="noStrike" spc="-1">
                        <a:solidFill>
                          <a:srgbClr val="000000"/>
                        </a:solidFill>
                        <a:uFill>
                          <a:solidFill>
                            <a:srgbClr val="FFFFFF"/>
                          </a:solidFill>
                        </a:uFill>
                        <a:latin typeface="Arial"/>
                      </a:endParaRPr>
                    </a:p>
                    <a:p>
                      <a:pPr>
                        <a:lnSpc>
                          <a:spcPct val="100000"/>
                        </a:lnSpc>
                      </a:pPr>
                      <a:r>
                        <a:rPr lang="en-IN" sz="1800" b="1" strike="noStrike" spc="-1">
                          <a:solidFill>
                            <a:srgbClr val="000000"/>
                          </a:solidFill>
                          <a:uFill>
                            <a:solidFill>
                              <a:srgbClr val="FFFFFF"/>
                            </a:solidFill>
                          </a:uFill>
                          <a:latin typeface="Arial"/>
                          <a:ea typeface="Arial"/>
                        </a:rPr>
                        <a:t>Author	: </a:t>
                      </a:r>
                      <a:r>
                        <a:rPr lang="en-IN" sz="1800" b="0" strike="noStrike" spc="-1">
                          <a:solidFill>
                            <a:srgbClr val="000000"/>
                          </a:solidFill>
                          <a:uFill>
                            <a:solidFill>
                              <a:srgbClr val="FFFFFF"/>
                            </a:solidFill>
                          </a:uFill>
                          <a:latin typeface="Arial"/>
                          <a:ea typeface="Arial"/>
                        </a:rPr>
                        <a:t>Wenjing Duan, Qing Cao, Yang Yu and Stuart Levy</a:t>
                      </a:r>
                      <a:endParaRPr lang="en-IN" sz="1800" b="0" strike="noStrike" spc="-1">
                        <a:solidFill>
                          <a:srgbClr val="000000"/>
                        </a:solidFill>
                        <a:uFill>
                          <a:solidFill>
                            <a:srgbClr val="FFFFFF"/>
                          </a:solidFill>
                        </a:uFill>
                        <a:latin typeface="Arial"/>
                      </a:endParaRPr>
                    </a:p>
                    <a:p>
                      <a:pPr>
                        <a:lnSpc>
                          <a:spcPct val="100000"/>
                        </a:lnSpc>
                      </a:pPr>
                      <a:r>
                        <a:rPr lang="en-IN" sz="1800" b="1" strike="noStrike" spc="-1">
                          <a:solidFill>
                            <a:srgbClr val="000000"/>
                          </a:solidFill>
                          <a:uFill>
                            <a:solidFill>
                              <a:srgbClr val="FFFFFF"/>
                            </a:solidFill>
                          </a:uFill>
                          <a:latin typeface="Arial"/>
                          <a:ea typeface="Arial"/>
                        </a:rPr>
                        <a:t>Year : </a:t>
                      </a:r>
                      <a:r>
                        <a:rPr lang="en-IN" sz="1800" b="0" strike="noStrike" spc="-1">
                          <a:solidFill>
                            <a:srgbClr val="000000"/>
                          </a:solidFill>
                          <a:uFill>
                            <a:solidFill>
                              <a:srgbClr val="FFFFFF"/>
                            </a:solidFill>
                          </a:uFill>
                          <a:latin typeface="Arial"/>
                          <a:ea typeface="Arial"/>
                        </a:rPr>
                        <a:t>2015</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800" b="1" strike="noStrike" spc="-1">
                          <a:solidFill>
                            <a:srgbClr val="000000"/>
                          </a:solidFill>
                          <a:uFill>
                            <a:solidFill>
                              <a:srgbClr val="FFFFFF"/>
                            </a:solidFill>
                          </a:uFill>
                          <a:latin typeface="Arial"/>
                          <a:ea typeface="Arial"/>
                        </a:rPr>
                        <a:t>Research on Brand Equity of Automobile Industry - Based on Customer Experience and Modern Service</a:t>
                      </a:r>
                      <a:endParaRPr lang="en-IN" sz="1800" b="0" strike="noStrike" spc="-1">
                        <a:solidFill>
                          <a:srgbClr val="000000"/>
                        </a:solidFill>
                        <a:uFill>
                          <a:solidFill>
                            <a:srgbClr val="FFFFFF"/>
                          </a:solidFill>
                        </a:uFill>
                        <a:latin typeface="Arial"/>
                      </a:endParaRPr>
                    </a:p>
                    <a:p>
                      <a:pPr>
                        <a:lnSpc>
                          <a:spcPct val="100000"/>
                        </a:lnSpc>
                      </a:pPr>
                      <a:r>
                        <a:rPr lang="en-IN" sz="1800" b="1" strike="noStrike" spc="-1">
                          <a:solidFill>
                            <a:srgbClr val="000000"/>
                          </a:solidFill>
                          <a:uFill>
                            <a:solidFill>
                              <a:srgbClr val="FFFFFF"/>
                            </a:solidFill>
                          </a:uFill>
                          <a:latin typeface="Arial"/>
                          <a:ea typeface="Arial"/>
                        </a:rPr>
                        <a:t>Author	 :</a:t>
                      </a:r>
                      <a:r>
                        <a:rPr lang="en-IN" sz="1800" b="0" strike="noStrike" spc="-1">
                          <a:solidFill>
                            <a:srgbClr val="000000"/>
                          </a:solidFill>
                          <a:uFill>
                            <a:solidFill>
                              <a:srgbClr val="FFFFFF"/>
                            </a:solidFill>
                          </a:uFill>
                          <a:latin typeface="Arial"/>
                          <a:ea typeface="Arial"/>
                        </a:rPr>
                        <a:t> X Zhang , Guoqin Bu , Shuzen Wu</a:t>
                      </a:r>
                      <a:endParaRPr lang="en-IN" sz="1800" b="0" strike="noStrike" spc="-1">
                        <a:solidFill>
                          <a:srgbClr val="000000"/>
                        </a:solidFill>
                        <a:uFill>
                          <a:solidFill>
                            <a:srgbClr val="FFFFFF"/>
                          </a:solidFill>
                        </a:uFill>
                        <a:latin typeface="Arial"/>
                      </a:endParaRPr>
                    </a:p>
                    <a:p>
                      <a:pPr>
                        <a:lnSpc>
                          <a:spcPct val="100000"/>
                        </a:lnSpc>
                      </a:pPr>
                      <a:r>
                        <a:rPr lang="en-IN" sz="1800" b="1" strike="noStrike" spc="-1">
                          <a:solidFill>
                            <a:srgbClr val="000000"/>
                          </a:solidFill>
                          <a:uFill>
                            <a:solidFill>
                              <a:srgbClr val="FFFFFF"/>
                            </a:solidFill>
                          </a:uFill>
                          <a:latin typeface="Arial"/>
                          <a:ea typeface="Arial"/>
                        </a:rPr>
                        <a:t>Year</a:t>
                      </a:r>
                      <a:r>
                        <a:rPr lang="en-IN" sz="1800" b="0" strike="noStrike" spc="-1">
                          <a:solidFill>
                            <a:srgbClr val="000000"/>
                          </a:solidFill>
                          <a:uFill>
                            <a:solidFill>
                              <a:srgbClr val="FFFFFF"/>
                            </a:solidFill>
                          </a:uFill>
                          <a:latin typeface="Arial"/>
                          <a:ea typeface="Arial"/>
                        </a:rPr>
                        <a:t> : 2013</a:t>
                      </a:r>
                      <a:endParaRPr lang="en-IN" sz="1800" b="0" strike="noStrike" spc="-1">
                        <a:solidFill>
                          <a:srgbClr val="000000"/>
                        </a:solidFill>
                        <a:uFill>
                          <a:solidFill>
                            <a:srgbClr val="FFFFFF"/>
                          </a:solidFill>
                        </a:uFill>
                        <a:latin typeface="Arial"/>
                      </a:endParaRPr>
                    </a:p>
                    <a:p>
                      <a:pPr>
                        <a:lnSpc>
                          <a:spcPct val="100000"/>
                        </a:lnSpc>
                      </a:pPr>
                      <a:r>
                        <a:rPr lang="en-IN" sz="1800" b="0" strike="noStrike" spc="-1">
                          <a:solidFill>
                            <a:srgbClr val="000000"/>
                          </a:solidFill>
                          <a:uFill>
                            <a:solidFill>
                              <a:srgbClr val="FFFFFF"/>
                            </a:solidFill>
                          </a:uFill>
                          <a:latin typeface="Arial"/>
                          <a:ea typeface="Arial"/>
                        </a:rPr>
                        <a:t>			</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gn="just">
                        <a:lnSpc>
                          <a:spcPct val="100000"/>
                        </a:lnSpc>
                      </a:pPr>
                      <a:r>
                        <a:rPr lang="en-IN" sz="1600" b="0" strike="noStrike" spc="-1">
                          <a:solidFill>
                            <a:srgbClr val="000000"/>
                          </a:solidFill>
                          <a:uFill>
                            <a:solidFill>
                              <a:srgbClr val="FFFFFF"/>
                            </a:solidFill>
                          </a:uFill>
                          <a:latin typeface="Arial"/>
                          <a:ea typeface="Arial"/>
                        </a:rPr>
                        <a:t>Uses the sentiment analysis technique to decompose user reviews into five dimensions to measure industrial service quality.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gn="just">
                        <a:lnSpc>
                          <a:spcPct val="100000"/>
                        </a:lnSpc>
                      </a:pPr>
                      <a:endParaRPr lang="en-IN" sz="1800" b="0" strike="noStrike" spc="-1">
                        <a:solidFill>
                          <a:srgbClr val="000000"/>
                        </a:solidFill>
                        <a:uFill>
                          <a:solidFill>
                            <a:srgbClr val="FFFFFF"/>
                          </a:solidFill>
                        </a:uFill>
                        <a:latin typeface="Arial"/>
                      </a:endParaRPr>
                    </a:p>
                    <a:p>
                      <a:pPr algn="just">
                        <a:lnSpc>
                          <a:spcPct val="100000"/>
                        </a:lnSpc>
                      </a:pPr>
                      <a:r>
                        <a:rPr lang="en-IN" sz="1600" b="0" strike="noStrike" spc="-1">
                          <a:solidFill>
                            <a:srgbClr val="000000"/>
                          </a:solidFill>
                          <a:uFill>
                            <a:solidFill>
                              <a:srgbClr val="FFFFFF"/>
                            </a:solidFill>
                          </a:uFill>
                          <a:latin typeface="Arial"/>
                          <a:ea typeface="Arial"/>
                        </a:rPr>
                        <a:t>Use customer experience as a breakthrough point and key factors, using empirical analysis of the data collection, applying calculating statistics method to analyze customer's satisfaction index from multi-dimensions. </a:t>
                      </a:r>
                      <a:endParaRPr lang="en-IN" sz="1800" b="0" strike="noStrike" spc="-1">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dirty="0">
                          <a:solidFill>
                            <a:srgbClr val="000000"/>
                          </a:solidFill>
                          <a:uFill>
                            <a:solidFill>
                              <a:srgbClr val="FFFFFF"/>
                            </a:solidFill>
                          </a:uFill>
                          <a:latin typeface="Arial"/>
                          <a:ea typeface="Arial"/>
                        </a:rPr>
                        <a:t>The division of reviews enables much deeper understanding towards parameters of importance in service quality.</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600" b="0" strike="noStrike" spc="-1" dirty="0" smtClean="0">
                          <a:solidFill>
                            <a:srgbClr val="000000"/>
                          </a:solidFill>
                          <a:uFill>
                            <a:solidFill>
                              <a:srgbClr val="FFFFFF"/>
                            </a:solidFill>
                          </a:uFill>
                          <a:latin typeface="Calibri"/>
                          <a:ea typeface="Calibri"/>
                        </a:rPr>
                        <a:t>There </a:t>
                      </a:r>
                      <a:r>
                        <a:rPr lang="en-IN" sz="1600" b="0" strike="noStrike" spc="-1" dirty="0">
                          <a:solidFill>
                            <a:srgbClr val="000000"/>
                          </a:solidFill>
                          <a:uFill>
                            <a:solidFill>
                              <a:srgbClr val="FFFFFF"/>
                            </a:solidFill>
                          </a:uFill>
                          <a:latin typeface="Calibri"/>
                          <a:ea typeface="Calibri"/>
                        </a:rPr>
                        <a:t>is an increased emphasis on the fact that more attention should be paid to the modern automobile comprehensive service level, which is mainly based on customer experience. </a:t>
                      </a: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c>
                  <a:txBody>
                    <a:bodyPr/>
                    <a:lstStyle/>
                    <a:p>
                      <a:pPr>
                        <a:lnSpc>
                          <a:spcPct val="100000"/>
                        </a:lnSpc>
                      </a:pPr>
                      <a:r>
                        <a:rPr lang="en-IN" sz="1600" b="0" strike="noStrike" spc="-1" dirty="0">
                          <a:solidFill>
                            <a:srgbClr val="000000"/>
                          </a:solidFill>
                          <a:uFill>
                            <a:solidFill>
                              <a:srgbClr val="FFFFFF"/>
                            </a:solidFill>
                          </a:uFill>
                          <a:latin typeface="Arial"/>
                          <a:ea typeface="Arial"/>
                        </a:rPr>
                        <a:t>The generalization of reviews is anchored towards particular sectors and not in context with other industries.</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600" b="0" strike="noStrike" spc="-1" dirty="0" smtClean="0">
                          <a:solidFill>
                            <a:srgbClr val="000000"/>
                          </a:solidFill>
                          <a:uFill>
                            <a:solidFill>
                              <a:srgbClr val="FFFFFF"/>
                            </a:solidFill>
                          </a:uFill>
                          <a:latin typeface="Arial"/>
                          <a:ea typeface="Arial"/>
                        </a:rPr>
                        <a:t>The </a:t>
                      </a:r>
                      <a:r>
                        <a:rPr lang="en-IN" sz="1600" b="0" strike="noStrike" spc="-1" dirty="0">
                          <a:solidFill>
                            <a:srgbClr val="000000"/>
                          </a:solidFill>
                          <a:uFill>
                            <a:solidFill>
                              <a:srgbClr val="FFFFFF"/>
                            </a:solidFill>
                          </a:uFill>
                          <a:latin typeface="Arial"/>
                          <a:ea typeface="Arial"/>
                        </a:rPr>
                        <a:t>evaluation of the automobile industry in the analysis is quite specific towards the context of China and is not generalized for other nations.</a:t>
                      </a:r>
                      <a:endParaRPr lang="en-IN" sz="1800" b="0" strike="noStrike" spc="-1" dirty="0">
                        <a:solidFill>
                          <a:srgbClr val="000000"/>
                        </a:solidFill>
                        <a:uFill>
                          <a:solidFill>
                            <a:srgbClr val="FFFFFF"/>
                          </a:solidFill>
                        </a:uFill>
                        <a:latin typeface="Arial"/>
                      </a:endParaRPr>
                    </a:p>
                  </a:txBody>
                  <a:tcPr marL="45720" marR="457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5D8CA"/>
                    </a:solidFill>
                  </a:tcPr>
                </a:tc>
              </a:tr>
            </a:tbl>
          </a:graphicData>
        </a:graphic>
      </p:graphicFrame>
      <p:sp>
        <p:nvSpPr>
          <p:cNvPr id="144" name="TextShape 2"/>
          <p:cNvSpPr txBox="1"/>
          <p:nvPr/>
        </p:nvSpPr>
        <p:spPr>
          <a:xfrm>
            <a:off x="11664000" y="6482160"/>
            <a:ext cx="4012560" cy="426600"/>
          </a:xfrm>
          <a:prstGeom prst="rect">
            <a:avLst/>
          </a:prstGeom>
          <a:noFill/>
          <a:ln>
            <a:noFill/>
          </a:ln>
        </p:spPr>
        <p:txBody>
          <a:bodyPr lIns="90000" tIns="45000" rIns="90000" bIns="45000"/>
          <a:lstStyle/>
          <a:p>
            <a:fld id="{E87FACD0-2A49-44E5-A4DD-A6079711736D}" type="slidenum">
              <a:rPr lang="en-IN" sz="1800" b="0" strike="noStrike" spc="-1">
                <a:solidFill>
                  <a:srgbClr val="000000"/>
                </a:solidFill>
                <a:uFill>
                  <a:solidFill>
                    <a:srgbClr val="FFFFFF"/>
                  </a:solidFill>
                </a:uFill>
                <a:latin typeface="Arial"/>
              </a:rPr>
              <a:t>8</a:t>
            </a:fld>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1097280" y="286560"/>
            <a:ext cx="10058040" cy="1450440"/>
          </a:xfrm>
          <a:prstGeom prst="rect">
            <a:avLst/>
          </a:prstGeom>
          <a:noFill/>
          <a:ln>
            <a:noFill/>
          </a:ln>
        </p:spPr>
        <p:txBody>
          <a:bodyPr lIns="45720" tIns="45000" rIns="45720" bIns="45000" anchor="b"/>
          <a:lstStyle/>
          <a:p>
            <a:pPr>
              <a:lnSpc>
                <a:spcPct val="100000"/>
              </a:lnSpc>
            </a:pPr>
            <a:r>
              <a:rPr lang="en-IN" sz="4800" b="0" strike="noStrike" spc="-97">
                <a:solidFill>
                  <a:srgbClr val="404040"/>
                </a:solidFill>
                <a:uFill>
                  <a:solidFill>
                    <a:srgbClr val="FFFFFF"/>
                  </a:solidFill>
                </a:uFill>
                <a:latin typeface="Calibri Light"/>
                <a:ea typeface="Calibri Light"/>
              </a:rPr>
              <a:t>PROPOSED SYSTEM MERITS</a:t>
            </a:r>
            <a:endParaRPr lang="en-IN" sz="1800" b="0" strike="noStrike" spc="-1">
              <a:solidFill>
                <a:srgbClr val="000000"/>
              </a:solidFill>
              <a:uFill>
                <a:solidFill>
                  <a:srgbClr val="FFFFFF"/>
                </a:solidFill>
              </a:uFill>
              <a:latin typeface="Calibri"/>
            </a:endParaRPr>
          </a:p>
        </p:txBody>
      </p:sp>
      <p:sp>
        <p:nvSpPr>
          <p:cNvPr id="148" name="TextShape 2"/>
          <p:cNvSpPr txBox="1"/>
          <p:nvPr/>
        </p:nvSpPr>
        <p:spPr>
          <a:xfrm>
            <a:off x="1097280" y="1845720"/>
            <a:ext cx="10058040" cy="4023000"/>
          </a:xfrm>
          <a:prstGeom prst="rect">
            <a:avLst/>
          </a:prstGeom>
          <a:noFill/>
          <a:ln>
            <a:noFill/>
          </a:ln>
        </p:spPr>
        <p:txBody>
          <a:bodyPr lIns="0" tIns="0" rIns="0" bIns="0"/>
          <a:lstStyle/>
          <a:p>
            <a:pPr marL="91440" indent="-91080">
              <a:lnSpc>
                <a:spcPct val="90000"/>
              </a:lnSpc>
              <a:buClr>
                <a:srgbClr val="E48312"/>
              </a:buClr>
              <a:buFont typeface="Trebuchet MS"/>
              <a:buChar char=" "/>
            </a:pPr>
            <a:r>
              <a:rPr lang="en-IN" sz="2000" b="0" strike="noStrike" spc="-1" dirty="0">
                <a:solidFill>
                  <a:srgbClr val="404040"/>
                </a:solidFill>
                <a:uFill>
                  <a:solidFill>
                    <a:srgbClr val="FFFFFF"/>
                  </a:solidFill>
                </a:uFill>
                <a:latin typeface="Calibri"/>
                <a:ea typeface="Calibri"/>
              </a:rPr>
              <a:t>These are the various advantages of our proposed system </a:t>
            </a:r>
            <a:r>
              <a:rPr lang="en-IN" sz="2000" b="0" strike="noStrike" spc="-1" dirty="0" smtClean="0">
                <a:solidFill>
                  <a:srgbClr val="404040"/>
                </a:solidFill>
                <a:uFill>
                  <a:solidFill>
                    <a:srgbClr val="FFFFFF"/>
                  </a:solidFill>
                </a:uFill>
                <a:latin typeface="Calibri"/>
                <a:ea typeface="Calibri"/>
              </a:rPr>
              <a:t>:</a:t>
            </a:r>
          </a:p>
          <a:p>
            <a:pPr marL="91440" indent="-91080">
              <a:lnSpc>
                <a:spcPct val="90000"/>
              </a:lnSpc>
              <a:buClr>
                <a:srgbClr val="E48312"/>
              </a:buClr>
              <a:buFont typeface="Trebuchet MS"/>
              <a:buChar char=" "/>
            </a:pPr>
            <a:endParaRPr lang="en-IN" sz="2000" b="0" strike="noStrike" spc="-1" dirty="0">
              <a:solidFill>
                <a:srgbClr val="404040"/>
              </a:solidFill>
              <a:uFill>
                <a:solidFill>
                  <a:srgbClr val="FFFFFF"/>
                </a:solidFill>
              </a:uFill>
              <a:latin typeface="Calibri"/>
            </a:endParaRPr>
          </a:p>
          <a:p>
            <a:pPr marL="457200" indent="-456840">
              <a:lnSpc>
                <a:spcPct val="100000"/>
              </a:lnSpc>
              <a:buClr>
                <a:srgbClr val="E48312"/>
              </a:buClr>
              <a:buFont typeface="StarSymbol"/>
              <a:buAutoNum type="arabicPeriod"/>
            </a:pPr>
            <a:r>
              <a:rPr lang="en-IN" sz="2000" b="0" strike="noStrike" spc="-1" dirty="0">
                <a:solidFill>
                  <a:srgbClr val="404040"/>
                </a:solidFill>
                <a:uFill>
                  <a:solidFill>
                    <a:srgbClr val="FFFFFF"/>
                  </a:solidFill>
                </a:uFill>
                <a:latin typeface="Calibri"/>
                <a:ea typeface="Calibri"/>
              </a:rPr>
              <a:t>Usage of Supervised Learning in place of conventional domain specific lexicon approaches.</a:t>
            </a:r>
            <a:endParaRPr lang="en-IN" sz="2000" b="0" strike="noStrike" spc="-1" dirty="0">
              <a:solidFill>
                <a:srgbClr val="404040"/>
              </a:solidFill>
              <a:uFill>
                <a:solidFill>
                  <a:srgbClr val="FFFFFF"/>
                </a:solidFill>
              </a:uFill>
              <a:latin typeface="Calibri"/>
            </a:endParaRPr>
          </a:p>
          <a:p>
            <a:pPr marL="457200" indent="-456840">
              <a:lnSpc>
                <a:spcPct val="100000"/>
              </a:lnSpc>
              <a:buClr>
                <a:srgbClr val="E48312"/>
              </a:buClr>
              <a:buFont typeface="StarSymbol"/>
              <a:buAutoNum type="arabicPeriod"/>
            </a:pPr>
            <a:r>
              <a:rPr lang="en-IN" sz="2000" b="0" strike="noStrike" spc="-1" dirty="0">
                <a:solidFill>
                  <a:srgbClr val="404040"/>
                </a:solidFill>
                <a:uFill>
                  <a:solidFill>
                    <a:srgbClr val="FFFFFF"/>
                  </a:solidFill>
                </a:uFill>
                <a:latin typeface="Calibri"/>
                <a:ea typeface="Calibri"/>
              </a:rPr>
              <a:t>Providing a comparison of automobiles based on vehicular emissions and performance to identify defaulters.</a:t>
            </a:r>
            <a:endParaRPr lang="en-IN" sz="2000" b="0" strike="noStrike" spc="-1" dirty="0">
              <a:solidFill>
                <a:srgbClr val="404040"/>
              </a:solidFill>
              <a:uFill>
                <a:solidFill>
                  <a:srgbClr val="FFFFFF"/>
                </a:solidFill>
              </a:uFill>
              <a:latin typeface="Calibri"/>
            </a:endParaRPr>
          </a:p>
          <a:p>
            <a:pPr marL="457200" indent="-456840">
              <a:lnSpc>
                <a:spcPct val="100000"/>
              </a:lnSpc>
              <a:buClr>
                <a:srgbClr val="E48312"/>
              </a:buClr>
              <a:buFont typeface="StarSymbol"/>
              <a:buAutoNum type="arabicPeriod"/>
            </a:pPr>
            <a:r>
              <a:rPr lang="en-IN" sz="2000" b="0" strike="noStrike" spc="-1" dirty="0">
                <a:solidFill>
                  <a:srgbClr val="404040"/>
                </a:solidFill>
                <a:uFill>
                  <a:solidFill>
                    <a:srgbClr val="FFFFFF"/>
                  </a:solidFill>
                </a:uFill>
                <a:latin typeface="Calibri"/>
                <a:ea typeface="Calibri"/>
              </a:rPr>
              <a:t>Identification of sarcastic reviews with better efficiency.</a:t>
            </a:r>
            <a:endParaRPr lang="en-IN" sz="2000" b="0" strike="noStrike" spc="-1" dirty="0">
              <a:solidFill>
                <a:srgbClr val="404040"/>
              </a:solidFill>
              <a:uFill>
                <a:solidFill>
                  <a:srgbClr val="FFFFFF"/>
                </a:solidFill>
              </a:uFill>
              <a:latin typeface="Calibri"/>
            </a:endParaRPr>
          </a:p>
        </p:txBody>
      </p:sp>
      <p:sp>
        <p:nvSpPr>
          <p:cNvPr id="149" name="TextShape 3"/>
          <p:cNvSpPr txBox="1"/>
          <p:nvPr/>
        </p:nvSpPr>
        <p:spPr>
          <a:xfrm>
            <a:off x="11664000" y="6482160"/>
            <a:ext cx="4012560" cy="426600"/>
          </a:xfrm>
          <a:prstGeom prst="rect">
            <a:avLst/>
          </a:prstGeom>
          <a:noFill/>
          <a:ln>
            <a:noFill/>
          </a:ln>
        </p:spPr>
        <p:txBody>
          <a:bodyPr lIns="90000" tIns="45000" rIns="90000" bIns="45000"/>
          <a:lstStyle/>
          <a:p>
            <a:fld id="{D1C2D5F8-8A5E-4A0B-85A6-3C641309DF0F}" type="slidenum">
              <a:rPr lang="en-IN" sz="1800" b="0" strike="noStrike" spc="-1">
                <a:solidFill>
                  <a:srgbClr val="000000"/>
                </a:solidFill>
                <a:uFill>
                  <a:solidFill>
                    <a:srgbClr val="FFFFFF"/>
                  </a:solidFill>
                </a:uFill>
                <a:latin typeface="Arial"/>
              </a:rPr>
              <a:t>9</a:t>
            </a:fld>
            <a:endParaRPr lang="en-IN" sz="1800" b="0" strike="noStrike" spc="-1">
              <a:solidFill>
                <a:srgbClr val="000000"/>
              </a:solidFill>
              <a:uFill>
                <a:solidFill>
                  <a:srgbClr val="FFFFFF"/>
                </a:solidFill>
              </a:uFill>
              <a:latin typeface="Arial"/>
            </a:endParaRPr>
          </a:p>
        </p:txBody>
      </p:sp>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1188</TotalTime>
  <Words>1470</Words>
  <Application>Microsoft Macintosh PowerPoint</Application>
  <PresentationFormat>Widescreen</PresentationFormat>
  <Paragraphs>265</Paragraphs>
  <Slides>30</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Calibri Light</vt:lpstr>
      <vt:lpstr>DejaVu Sans</vt:lpstr>
      <vt:lpstr>StarSymbol</vt:lpstr>
      <vt:lpstr>Symbol</vt:lpstr>
      <vt:lpstr>Times New Roman</vt:lpstr>
      <vt:lpstr>Trebuchet MS</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Porter Stemming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on consumer reviews in automobile industry based on linguistic algorithms</dc:title>
  <dc:subject/>
  <dc:creator/>
  <dc:description/>
  <cp:lastModifiedBy>Tanay Pardeshi</cp:lastModifiedBy>
  <cp:revision>119</cp:revision>
  <dcterms:modified xsi:type="dcterms:W3CDTF">2017-03-27T04:42:58Z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15.0031</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26</vt:i4>
  </property>
</Properties>
</file>